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Montagna" charset="1" panose="020E0606050000020004"/>
      <p:regular r:id="rId37"/>
    </p:embeddedFont>
    <p:embeddedFont>
      <p:font typeface="Playfair Display Bold" charset="1" panose="00000000000000000000"/>
      <p:regular r:id="rId38"/>
    </p:embeddedFont>
    <p:embeddedFont>
      <p:font typeface="Inter" charset="1" panose="020B0502030000000004"/>
      <p:regular r:id="rId39"/>
    </p:embeddedFont>
    <p:embeddedFont>
      <p:font typeface="Inter Bold" charset="1" panose="020B0802030000000004"/>
      <p:regular r:id="rId40"/>
    </p:embeddedFont>
    <p:embeddedFont>
      <p:font typeface="Heading Now 31-38 Bold" charset="1" panose="00000000000000000000"/>
      <p:regular r:id="rId41"/>
    </p:embeddedFont>
    <p:embeddedFont>
      <p:font typeface="Raleway" charset="1" panose="00000000000000000000"/>
      <p:regular r:id="rId42"/>
    </p:embeddedFont>
    <p:embeddedFont>
      <p:font typeface="Raleway Bold" charset="1" panose="00000000000000000000"/>
      <p:regular r:id="rId43"/>
    </p:embeddedFont>
    <p:embeddedFont>
      <p:font typeface="Raleway Bold Italics"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 Id="rId6" Target="../embeddings/oleObject1.bin" Type="http://schemas.openxmlformats.org/officeDocument/2006/relationships/oleObjec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2.png" Type="http://schemas.openxmlformats.org/officeDocument/2006/relationships/image"/><Relationship Id="rId6" Target="../embeddings/oleObject2.bin" Type="http://schemas.openxmlformats.org/officeDocument/2006/relationships/oleObject"/><Relationship Id="rId7" Target="../media/image13.png" Type="http://schemas.openxmlformats.org/officeDocument/2006/relationships/image"/><Relationship Id="rId8" Target="../embeddings/oleObject3.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14.png" Type="http://schemas.openxmlformats.org/officeDocument/2006/relationships/image"/><Relationship Id="rId6" Target="../embeddings/oleObject4.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embeddings/oleObject5.bin" Type="http://schemas.openxmlformats.org/officeDocument/2006/relationships/oleObject"/><Relationship Id="rId6" Target="../media/image16.png" Type="http://schemas.openxmlformats.org/officeDocument/2006/relationships/image"/><Relationship Id="rId7" Target="../embeddings/oleObject6.bin" Type="http://schemas.openxmlformats.org/officeDocument/2006/relationships/oleObject"/><Relationship Id="rId8"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embeddings/oleObject7.bin" Type="http://schemas.openxmlformats.org/officeDocument/2006/relationships/oleObject"/><Relationship Id="rId6" Target="../media/image18.png" Type="http://schemas.openxmlformats.org/officeDocument/2006/relationships/image"/><Relationship Id="rId7" Target="../embeddings/oleObject8.bin" Type="http://schemas.openxmlformats.org/officeDocument/2006/relationships/oleObject"/><Relationship Id="rId8"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8.png" Type="http://schemas.openxmlformats.org/officeDocument/2006/relationships/image"/><Relationship Id="rId9"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26.png" Type="http://schemas.openxmlformats.org/officeDocument/2006/relationships/image"/><Relationship Id="rId6" Target="../embeddings/oleObject9.bin" Type="http://schemas.openxmlformats.org/officeDocument/2006/relationships/oleObjec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24.png" Type="http://schemas.openxmlformats.org/officeDocument/2006/relationships/image"/><Relationship Id="rId7" Target="../media/image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embeddings/oleObject10.bin" Type="http://schemas.openxmlformats.org/officeDocument/2006/relationships/oleObject"/><Relationship Id="rId6" Target="../media/image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24.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https://tiptipin7.wordpress.com" TargetMode="External" Type="http://schemas.openxmlformats.org/officeDocument/2006/relationships/hyperlink"/><Relationship Id="rId11"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258867" y="1312059"/>
            <a:ext cx="12309069" cy="6493034"/>
          </a:xfrm>
          <a:custGeom>
            <a:avLst/>
            <a:gdLst/>
            <a:ahLst/>
            <a:cxnLst/>
            <a:rect r="r" b="b" t="t" l="l"/>
            <a:pathLst>
              <a:path h="6493034" w="12309069">
                <a:moveTo>
                  <a:pt x="0" y="0"/>
                </a:moveTo>
                <a:lnTo>
                  <a:pt x="12309070" y="0"/>
                </a:lnTo>
                <a:lnTo>
                  <a:pt x="12309070" y="6493034"/>
                </a:lnTo>
                <a:lnTo>
                  <a:pt x="0" y="64930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16634" y="9777794"/>
            <a:ext cx="4529308" cy="4525534"/>
          </a:xfrm>
          <a:custGeom>
            <a:avLst/>
            <a:gdLst/>
            <a:ahLst/>
            <a:cxnLst/>
            <a:rect r="r" b="b" t="t" l="l"/>
            <a:pathLst>
              <a:path h="4525534" w="4529308">
                <a:moveTo>
                  <a:pt x="0" y="0"/>
                </a:moveTo>
                <a:lnTo>
                  <a:pt x="4529308" y="0"/>
                </a:lnTo>
                <a:lnTo>
                  <a:pt x="4529308" y="4525534"/>
                </a:lnTo>
                <a:lnTo>
                  <a:pt x="0" y="4525534"/>
                </a:lnTo>
                <a:lnTo>
                  <a:pt x="0" y="0"/>
                </a:lnTo>
                <a:close/>
              </a:path>
            </a:pathLst>
          </a:custGeom>
          <a:blipFill>
            <a:blip r:embed="rId4"/>
            <a:stretch>
              <a:fillRect l="0" t="0" r="0" b="0"/>
            </a:stretch>
          </a:blipFill>
        </p:spPr>
      </p:sp>
      <p:sp>
        <p:nvSpPr>
          <p:cNvPr name="Freeform 4" id="4"/>
          <p:cNvSpPr/>
          <p:nvPr/>
        </p:nvSpPr>
        <p:spPr>
          <a:xfrm flipH="true" flipV="false" rot="653840">
            <a:off x="2472260" y="3732171"/>
            <a:ext cx="19503439" cy="10019892"/>
          </a:xfrm>
          <a:custGeom>
            <a:avLst/>
            <a:gdLst/>
            <a:ahLst/>
            <a:cxnLst/>
            <a:rect r="r" b="b" t="t" l="l"/>
            <a:pathLst>
              <a:path h="10019892" w="19503439">
                <a:moveTo>
                  <a:pt x="19503439" y="0"/>
                </a:moveTo>
                <a:lnTo>
                  <a:pt x="0" y="0"/>
                </a:lnTo>
                <a:lnTo>
                  <a:pt x="0" y="10019891"/>
                </a:lnTo>
                <a:lnTo>
                  <a:pt x="19503439" y="10019891"/>
                </a:lnTo>
                <a:lnTo>
                  <a:pt x="1950343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223979" y="1978950"/>
            <a:ext cx="6680542" cy="4726483"/>
          </a:xfrm>
          <a:custGeom>
            <a:avLst/>
            <a:gdLst/>
            <a:ahLst/>
            <a:cxnLst/>
            <a:rect r="r" b="b" t="t" l="l"/>
            <a:pathLst>
              <a:path h="4726483" w="6680542">
                <a:moveTo>
                  <a:pt x="0" y="0"/>
                </a:moveTo>
                <a:lnTo>
                  <a:pt x="6680542" y="0"/>
                </a:lnTo>
                <a:lnTo>
                  <a:pt x="6680542" y="4726483"/>
                </a:lnTo>
                <a:lnTo>
                  <a:pt x="0" y="4726483"/>
                </a:lnTo>
                <a:lnTo>
                  <a:pt x="0" y="0"/>
                </a:lnTo>
                <a:close/>
              </a:path>
            </a:pathLst>
          </a:custGeom>
          <a:blipFill>
            <a:blip r:embed="rId7"/>
            <a:stretch>
              <a:fillRect l="-3195" t="0" r="-3195" b="0"/>
            </a:stretch>
          </a:blipFill>
        </p:spPr>
      </p:sp>
      <p:sp>
        <p:nvSpPr>
          <p:cNvPr name="Freeform 6" id="6"/>
          <p:cNvSpPr/>
          <p:nvPr/>
        </p:nvSpPr>
        <p:spPr>
          <a:xfrm flipH="false" flipV="false" rot="0">
            <a:off x="16854875" y="247615"/>
            <a:ext cx="942200" cy="1238320"/>
          </a:xfrm>
          <a:custGeom>
            <a:avLst/>
            <a:gdLst/>
            <a:ahLst/>
            <a:cxnLst/>
            <a:rect r="r" b="b" t="t" l="l"/>
            <a:pathLst>
              <a:path h="1238320" w="942200">
                <a:moveTo>
                  <a:pt x="0" y="0"/>
                </a:moveTo>
                <a:lnTo>
                  <a:pt x="942200" y="0"/>
                </a:lnTo>
                <a:lnTo>
                  <a:pt x="942200" y="1238320"/>
                </a:lnTo>
                <a:lnTo>
                  <a:pt x="0" y="1238320"/>
                </a:lnTo>
                <a:lnTo>
                  <a:pt x="0" y="0"/>
                </a:lnTo>
                <a:close/>
              </a:path>
            </a:pathLst>
          </a:custGeom>
          <a:blipFill>
            <a:blip r:embed="rId8"/>
            <a:stretch>
              <a:fillRect l="0" t="0" r="0" b="0"/>
            </a:stretch>
          </a:blipFill>
        </p:spPr>
      </p:sp>
      <p:sp>
        <p:nvSpPr>
          <p:cNvPr name="TextBox 7" id="7"/>
          <p:cNvSpPr txBox="true"/>
          <p:nvPr/>
        </p:nvSpPr>
        <p:spPr>
          <a:xfrm rot="0">
            <a:off x="-367266" y="5016994"/>
            <a:ext cx="8622564" cy="973951"/>
          </a:xfrm>
          <a:prstGeom prst="rect">
            <a:avLst/>
          </a:prstGeom>
        </p:spPr>
        <p:txBody>
          <a:bodyPr anchor="t" rtlCol="false" tIns="0" lIns="0" bIns="0" rIns="0">
            <a:spAutoFit/>
          </a:bodyPr>
          <a:lstStyle/>
          <a:p>
            <a:pPr algn="ctr">
              <a:lnSpc>
                <a:spcPts val="6729"/>
              </a:lnSpc>
            </a:pPr>
            <a:r>
              <a:rPr lang="en-US" sz="7560" spc="113">
                <a:solidFill>
                  <a:srgbClr val="FFFFFF"/>
                </a:solidFill>
                <a:latin typeface="Montagna"/>
                <a:ea typeface="Montagna"/>
                <a:cs typeface="Montagna"/>
                <a:sym typeface="Montagna"/>
              </a:rPr>
              <a:t>JASA TITIP  </a:t>
            </a:r>
          </a:p>
        </p:txBody>
      </p:sp>
      <p:sp>
        <p:nvSpPr>
          <p:cNvPr name="TextBox 8" id="8"/>
          <p:cNvSpPr txBox="true"/>
          <p:nvPr/>
        </p:nvSpPr>
        <p:spPr>
          <a:xfrm rot="0">
            <a:off x="798297" y="1533964"/>
            <a:ext cx="10240659" cy="2862243"/>
          </a:xfrm>
          <a:prstGeom prst="rect">
            <a:avLst/>
          </a:prstGeom>
        </p:spPr>
        <p:txBody>
          <a:bodyPr anchor="t" rtlCol="false" tIns="0" lIns="0" bIns="0" rIns="0">
            <a:spAutoFit/>
          </a:bodyPr>
          <a:lstStyle/>
          <a:p>
            <a:pPr algn="ctr">
              <a:lnSpc>
                <a:spcPts val="23363"/>
              </a:lnSpc>
              <a:spcBef>
                <a:spcPct val="0"/>
              </a:spcBef>
            </a:pPr>
            <a:r>
              <a:rPr lang="en-US" b="true" sz="16688">
                <a:solidFill>
                  <a:srgbClr val="FFCB57"/>
                </a:solidFill>
                <a:latin typeface="Playfair Display Bold"/>
                <a:ea typeface="Playfair Display Bold"/>
                <a:cs typeface="Playfair Display Bold"/>
                <a:sym typeface="Playfair Display Bold"/>
              </a:rPr>
              <a:t> TipTipIn</a:t>
            </a:r>
          </a:p>
        </p:txBody>
      </p:sp>
      <p:sp>
        <p:nvSpPr>
          <p:cNvPr name="TextBox 9" id="9"/>
          <p:cNvSpPr txBox="true"/>
          <p:nvPr/>
        </p:nvSpPr>
        <p:spPr>
          <a:xfrm rot="0">
            <a:off x="807785" y="742950"/>
            <a:ext cx="1786386" cy="314325"/>
          </a:xfrm>
          <a:prstGeom prst="rect">
            <a:avLst/>
          </a:prstGeom>
        </p:spPr>
        <p:txBody>
          <a:bodyPr anchor="t" rtlCol="false" tIns="0" lIns="0" bIns="0" rIns="0">
            <a:spAutoFit/>
          </a:bodyPr>
          <a:lstStyle/>
          <a:p>
            <a:pPr algn="l">
              <a:lnSpc>
                <a:spcPts val="2400"/>
              </a:lnSpc>
            </a:pPr>
            <a:r>
              <a:rPr lang="en-US" sz="2000">
                <a:solidFill>
                  <a:srgbClr val="F3EDE4"/>
                </a:solidFill>
                <a:latin typeface="Inter"/>
                <a:ea typeface="Inter"/>
                <a:cs typeface="Inter"/>
                <a:sym typeface="Inter"/>
              </a:rPr>
              <a:t>Mata Kuliah</a:t>
            </a:r>
          </a:p>
        </p:txBody>
      </p:sp>
      <p:sp>
        <p:nvSpPr>
          <p:cNvPr name="TextBox 10" id="10"/>
          <p:cNvSpPr txBox="true"/>
          <p:nvPr/>
        </p:nvSpPr>
        <p:spPr>
          <a:xfrm rot="0">
            <a:off x="6413402" y="742950"/>
            <a:ext cx="800794" cy="314325"/>
          </a:xfrm>
          <a:prstGeom prst="rect">
            <a:avLst/>
          </a:prstGeom>
        </p:spPr>
        <p:txBody>
          <a:bodyPr anchor="t" rtlCol="false" tIns="0" lIns="0" bIns="0" rIns="0">
            <a:spAutoFit/>
          </a:bodyPr>
          <a:lstStyle/>
          <a:p>
            <a:pPr algn="l">
              <a:lnSpc>
                <a:spcPts val="2400"/>
              </a:lnSpc>
            </a:pPr>
            <a:r>
              <a:rPr lang="en-US" sz="2000">
                <a:solidFill>
                  <a:srgbClr val="F3EDE4"/>
                </a:solidFill>
                <a:latin typeface="Inter"/>
                <a:ea typeface="Inter"/>
                <a:cs typeface="Inter"/>
                <a:sym typeface="Inter"/>
              </a:rPr>
              <a:t>Kelas</a:t>
            </a:r>
          </a:p>
        </p:txBody>
      </p:sp>
      <p:sp>
        <p:nvSpPr>
          <p:cNvPr name="TextBox 11" id="11"/>
          <p:cNvSpPr txBox="true"/>
          <p:nvPr/>
        </p:nvSpPr>
        <p:spPr>
          <a:xfrm rot="0">
            <a:off x="2395986" y="742876"/>
            <a:ext cx="2483891" cy="314325"/>
          </a:xfrm>
          <a:prstGeom prst="rect">
            <a:avLst/>
          </a:prstGeom>
        </p:spPr>
        <p:txBody>
          <a:bodyPr anchor="t" rtlCol="false" tIns="0" lIns="0" bIns="0" rIns="0">
            <a:spAutoFit/>
          </a:bodyPr>
          <a:lstStyle/>
          <a:p>
            <a:pPr algn="l">
              <a:lnSpc>
                <a:spcPts val="2400"/>
              </a:lnSpc>
            </a:pPr>
            <a:r>
              <a:rPr lang="en-US" b="true" sz="2000">
                <a:solidFill>
                  <a:srgbClr val="F3EDE4"/>
                </a:solidFill>
                <a:latin typeface="Inter Bold"/>
                <a:ea typeface="Inter Bold"/>
                <a:cs typeface="Inter Bold"/>
                <a:sym typeface="Inter Bold"/>
              </a:rPr>
              <a:t>Manajemen Proyek</a:t>
            </a:r>
          </a:p>
        </p:txBody>
      </p:sp>
      <p:sp>
        <p:nvSpPr>
          <p:cNvPr name="TextBox 12" id="12"/>
          <p:cNvSpPr txBox="true"/>
          <p:nvPr/>
        </p:nvSpPr>
        <p:spPr>
          <a:xfrm rot="0">
            <a:off x="7214196" y="742950"/>
            <a:ext cx="2082204" cy="314325"/>
          </a:xfrm>
          <a:prstGeom prst="rect">
            <a:avLst/>
          </a:prstGeom>
        </p:spPr>
        <p:txBody>
          <a:bodyPr anchor="t" rtlCol="false" tIns="0" lIns="0" bIns="0" rIns="0">
            <a:spAutoFit/>
          </a:bodyPr>
          <a:lstStyle/>
          <a:p>
            <a:pPr algn="l">
              <a:lnSpc>
                <a:spcPts val="2400"/>
              </a:lnSpc>
            </a:pPr>
            <a:r>
              <a:rPr lang="en-US" b="true" sz="2000">
                <a:solidFill>
                  <a:srgbClr val="FFFFFF"/>
                </a:solidFill>
                <a:latin typeface="Inter Bold"/>
                <a:ea typeface="Inter Bold"/>
                <a:cs typeface="Inter Bold"/>
                <a:sym typeface="Inter Bold"/>
              </a:rPr>
              <a:t>DS-04-02</a:t>
            </a:r>
          </a:p>
        </p:txBody>
      </p:sp>
      <p:sp>
        <p:nvSpPr>
          <p:cNvPr name="TextBox 13" id="13"/>
          <p:cNvSpPr txBox="true"/>
          <p:nvPr/>
        </p:nvSpPr>
        <p:spPr>
          <a:xfrm rot="0">
            <a:off x="10238163" y="742876"/>
            <a:ext cx="800794" cy="314325"/>
          </a:xfrm>
          <a:prstGeom prst="rect">
            <a:avLst/>
          </a:prstGeom>
        </p:spPr>
        <p:txBody>
          <a:bodyPr anchor="t" rtlCol="false" tIns="0" lIns="0" bIns="0" rIns="0">
            <a:spAutoFit/>
          </a:bodyPr>
          <a:lstStyle/>
          <a:p>
            <a:pPr algn="l">
              <a:lnSpc>
                <a:spcPts val="2400"/>
              </a:lnSpc>
            </a:pPr>
            <a:r>
              <a:rPr lang="en-US" sz="2000">
                <a:solidFill>
                  <a:srgbClr val="F3EDE4"/>
                </a:solidFill>
                <a:latin typeface="Inter"/>
                <a:ea typeface="Inter"/>
                <a:cs typeface="Inter"/>
                <a:sym typeface="Inter"/>
              </a:rPr>
              <a:t>Dosen </a:t>
            </a:r>
          </a:p>
        </p:txBody>
      </p:sp>
      <p:sp>
        <p:nvSpPr>
          <p:cNvPr name="TextBox 14" id="14"/>
          <p:cNvSpPr txBox="true"/>
          <p:nvPr/>
        </p:nvSpPr>
        <p:spPr>
          <a:xfrm rot="0">
            <a:off x="11297009" y="742876"/>
            <a:ext cx="4300374" cy="314325"/>
          </a:xfrm>
          <a:prstGeom prst="rect">
            <a:avLst/>
          </a:prstGeom>
        </p:spPr>
        <p:txBody>
          <a:bodyPr anchor="t" rtlCol="false" tIns="0" lIns="0" bIns="0" rIns="0">
            <a:spAutoFit/>
          </a:bodyPr>
          <a:lstStyle/>
          <a:p>
            <a:pPr algn="l">
              <a:lnSpc>
                <a:spcPts val="2400"/>
              </a:lnSpc>
            </a:pPr>
            <a:r>
              <a:rPr lang="en-US" b="true" sz="2000">
                <a:solidFill>
                  <a:srgbClr val="FFFFFF"/>
                </a:solidFill>
                <a:latin typeface="Inter Bold"/>
                <a:ea typeface="Inter Bold"/>
                <a:cs typeface="Inter Bold"/>
                <a:sym typeface="Inter Bold"/>
              </a:rPr>
              <a:t>Nuchaila Ainiyah, S.Mat., M.Stat.</a:t>
            </a:r>
          </a:p>
        </p:txBody>
      </p:sp>
      <p:sp>
        <p:nvSpPr>
          <p:cNvPr name="TextBox 15" id="15"/>
          <p:cNvSpPr txBox="true"/>
          <p:nvPr/>
        </p:nvSpPr>
        <p:spPr>
          <a:xfrm rot="0">
            <a:off x="4058724" y="4951095"/>
            <a:ext cx="8622564" cy="973951"/>
          </a:xfrm>
          <a:prstGeom prst="rect">
            <a:avLst/>
          </a:prstGeom>
        </p:spPr>
        <p:txBody>
          <a:bodyPr anchor="t" rtlCol="false" tIns="0" lIns="0" bIns="0" rIns="0">
            <a:spAutoFit/>
          </a:bodyPr>
          <a:lstStyle/>
          <a:p>
            <a:pPr algn="ctr">
              <a:lnSpc>
                <a:spcPts val="6729"/>
              </a:lnSpc>
            </a:pPr>
            <a:r>
              <a:rPr lang="en-US" sz="7560" spc="113">
                <a:solidFill>
                  <a:srgbClr val="FFFFFF"/>
                </a:solidFill>
                <a:latin typeface="Montagna"/>
                <a:ea typeface="Montagna"/>
                <a:cs typeface="Montagna"/>
                <a:sym typeface="Montagna"/>
              </a:rPr>
              <a:t>DARI PUSAT</a:t>
            </a:r>
          </a:p>
        </p:txBody>
      </p:sp>
      <p:sp>
        <p:nvSpPr>
          <p:cNvPr name="TextBox 16" id="16"/>
          <p:cNvSpPr txBox="true"/>
          <p:nvPr/>
        </p:nvSpPr>
        <p:spPr>
          <a:xfrm rot="0">
            <a:off x="1794070" y="6543394"/>
            <a:ext cx="8622564" cy="973951"/>
          </a:xfrm>
          <a:prstGeom prst="rect">
            <a:avLst/>
          </a:prstGeom>
        </p:spPr>
        <p:txBody>
          <a:bodyPr anchor="t" rtlCol="false" tIns="0" lIns="0" bIns="0" rIns="0">
            <a:spAutoFit/>
          </a:bodyPr>
          <a:lstStyle/>
          <a:p>
            <a:pPr algn="ctr">
              <a:lnSpc>
                <a:spcPts val="6729"/>
              </a:lnSpc>
            </a:pPr>
            <a:r>
              <a:rPr lang="en-US" sz="7560" spc="113">
                <a:solidFill>
                  <a:srgbClr val="FFFFFF"/>
                </a:solidFill>
                <a:latin typeface="Montagna"/>
                <a:ea typeface="Montagna"/>
                <a:cs typeface="Montagna"/>
                <a:sym typeface="Montagna"/>
              </a:rPr>
              <a:t>KE RUMAH ANDA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078410" y="6440837"/>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3951092" y="1945143"/>
            <a:ext cx="10574382" cy="7637462"/>
            <a:chOff x="0" y="0"/>
            <a:chExt cx="2785022" cy="2011513"/>
          </a:xfrm>
        </p:grpSpPr>
        <p:sp>
          <p:nvSpPr>
            <p:cNvPr name="Freeform 5" id="5"/>
            <p:cNvSpPr/>
            <p:nvPr/>
          </p:nvSpPr>
          <p:spPr>
            <a:xfrm flipH="false" flipV="false" rot="0">
              <a:off x="0" y="0"/>
              <a:ext cx="2785022" cy="2011513"/>
            </a:xfrm>
            <a:custGeom>
              <a:avLst/>
              <a:gdLst/>
              <a:ahLst/>
              <a:cxnLst/>
              <a:rect r="r" b="b" t="t" l="l"/>
              <a:pathLst>
                <a:path h="2011513" w="2785022">
                  <a:moveTo>
                    <a:pt x="10250" y="0"/>
                  </a:moveTo>
                  <a:lnTo>
                    <a:pt x="2774772" y="0"/>
                  </a:lnTo>
                  <a:cubicBezTo>
                    <a:pt x="2777491" y="0"/>
                    <a:pt x="2780098" y="1080"/>
                    <a:pt x="2782020" y="3002"/>
                  </a:cubicBezTo>
                  <a:cubicBezTo>
                    <a:pt x="2783942" y="4924"/>
                    <a:pt x="2785022" y="7531"/>
                    <a:pt x="2785022" y="10250"/>
                  </a:cubicBezTo>
                  <a:lnTo>
                    <a:pt x="2785022" y="2001263"/>
                  </a:lnTo>
                  <a:cubicBezTo>
                    <a:pt x="2785022" y="2006924"/>
                    <a:pt x="2780433" y="2011513"/>
                    <a:pt x="2774772" y="2011513"/>
                  </a:cubicBezTo>
                  <a:lnTo>
                    <a:pt x="10250" y="2011513"/>
                  </a:lnTo>
                  <a:cubicBezTo>
                    <a:pt x="7531" y="2011513"/>
                    <a:pt x="4924" y="2010433"/>
                    <a:pt x="3002" y="2008511"/>
                  </a:cubicBezTo>
                  <a:cubicBezTo>
                    <a:pt x="1080" y="2006588"/>
                    <a:pt x="0" y="2003981"/>
                    <a:pt x="0" y="2001263"/>
                  </a:cubicBezTo>
                  <a:lnTo>
                    <a:pt x="0" y="10250"/>
                  </a:lnTo>
                  <a:cubicBezTo>
                    <a:pt x="0" y="7531"/>
                    <a:pt x="1080" y="4924"/>
                    <a:pt x="3002" y="3002"/>
                  </a:cubicBezTo>
                  <a:cubicBezTo>
                    <a:pt x="4924" y="1080"/>
                    <a:pt x="7531" y="0"/>
                    <a:pt x="10250"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2785022" cy="206866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4"/>
            <a:stretch>
              <a:fillRect l="0" t="0" r="0" b="0"/>
            </a:stretch>
          </a:blipFill>
        </p:spPr>
      </p:sp>
      <p:graphicFrame>
        <p:nvGraphicFramePr>
          <p:cNvPr name="Object 8" id="8"/>
          <p:cNvGraphicFramePr/>
          <p:nvPr/>
        </p:nvGraphicFramePr>
        <p:xfrm>
          <a:off x="4531338" y="2772201"/>
          <a:ext cx="9429750" cy="5486400"/>
        </p:xfrm>
        <a:graphic>
          <a:graphicData uri="http://schemas.openxmlformats.org/presentationml/2006/ole">
            <p:oleObj imgW="11315700" imgH="73660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9" id="9"/>
          <p:cNvSpPr txBox="true"/>
          <p:nvPr/>
        </p:nvSpPr>
        <p:spPr>
          <a:xfrm rot="0">
            <a:off x="4393803" y="314715"/>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BUDGET PROYEK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2878071"/>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4238407" y="1780785"/>
            <a:ext cx="10574382" cy="4538488"/>
            <a:chOff x="0" y="0"/>
            <a:chExt cx="2785022" cy="1195322"/>
          </a:xfrm>
        </p:grpSpPr>
        <p:sp>
          <p:nvSpPr>
            <p:cNvPr name="Freeform 5" id="5"/>
            <p:cNvSpPr/>
            <p:nvPr/>
          </p:nvSpPr>
          <p:spPr>
            <a:xfrm flipH="false" flipV="false" rot="0">
              <a:off x="0" y="0"/>
              <a:ext cx="2785022" cy="1195322"/>
            </a:xfrm>
            <a:custGeom>
              <a:avLst/>
              <a:gdLst/>
              <a:ahLst/>
              <a:cxnLst/>
              <a:rect r="r" b="b" t="t" l="l"/>
              <a:pathLst>
                <a:path h="1195322" w="2785022">
                  <a:moveTo>
                    <a:pt x="10250" y="0"/>
                  </a:moveTo>
                  <a:lnTo>
                    <a:pt x="2774772" y="0"/>
                  </a:lnTo>
                  <a:cubicBezTo>
                    <a:pt x="2777491" y="0"/>
                    <a:pt x="2780098" y="1080"/>
                    <a:pt x="2782020" y="3002"/>
                  </a:cubicBezTo>
                  <a:cubicBezTo>
                    <a:pt x="2783942" y="4924"/>
                    <a:pt x="2785022" y="7531"/>
                    <a:pt x="2785022" y="10250"/>
                  </a:cubicBezTo>
                  <a:lnTo>
                    <a:pt x="2785022" y="1185072"/>
                  </a:lnTo>
                  <a:cubicBezTo>
                    <a:pt x="2785022" y="1187790"/>
                    <a:pt x="2783942" y="1190397"/>
                    <a:pt x="2782020" y="1192320"/>
                  </a:cubicBezTo>
                  <a:cubicBezTo>
                    <a:pt x="2780098" y="1194242"/>
                    <a:pt x="2777491" y="1195322"/>
                    <a:pt x="2774772" y="1195322"/>
                  </a:cubicBezTo>
                  <a:lnTo>
                    <a:pt x="10250" y="1195322"/>
                  </a:lnTo>
                  <a:cubicBezTo>
                    <a:pt x="7531" y="1195322"/>
                    <a:pt x="4924" y="1194242"/>
                    <a:pt x="3002" y="1192320"/>
                  </a:cubicBezTo>
                  <a:cubicBezTo>
                    <a:pt x="1080" y="1190397"/>
                    <a:pt x="0" y="1187790"/>
                    <a:pt x="0" y="1185072"/>
                  </a:cubicBezTo>
                  <a:lnTo>
                    <a:pt x="0" y="10250"/>
                  </a:lnTo>
                  <a:cubicBezTo>
                    <a:pt x="0" y="7531"/>
                    <a:pt x="1080" y="4924"/>
                    <a:pt x="3002" y="3002"/>
                  </a:cubicBezTo>
                  <a:cubicBezTo>
                    <a:pt x="4924" y="1080"/>
                    <a:pt x="7531" y="0"/>
                    <a:pt x="10250"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2785022" cy="1252472"/>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4"/>
            <a:stretch>
              <a:fillRect l="0" t="0" r="0" b="0"/>
            </a:stretch>
          </a:blipFill>
        </p:spPr>
      </p:sp>
      <p:graphicFrame>
        <p:nvGraphicFramePr>
          <p:cNvPr name="Object 8" id="8"/>
          <p:cNvGraphicFramePr/>
          <p:nvPr/>
        </p:nvGraphicFramePr>
        <p:xfrm>
          <a:off x="4948258" y="2160011"/>
          <a:ext cx="9429750" cy="4457700"/>
        </p:xfrm>
        <a:graphic>
          <a:graphicData uri="http://schemas.openxmlformats.org/presentationml/2006/ole">
            <p:oleObj imgW="11315700" imgH="63373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grpSp>
        <p:nvGrpSpPr>
          <p:cNvPr name="Group 9" id="9"/>
          <p:cNvGrpSpPr/>
          <p:nvPr/>
        </p:nvGrpSpPr>
        <p:grpSpPr>
          <a:xfrm rot="0">
            <a:off x="4238407" y="6469575"/>
            <a:ext cx="10574382" cy="3357926"/>
            <a:chOff x="0" y="0"/>
            <a:chExt cx="2785022" cy="884392"/>
          </a:xfrm>
        </p:grpSpPr>
        <p:sp>
          <p:nvSpPr>
            <p:cNvPr name="Freeform 10" id="10"/>
            <p:cNvSpPr/>
            <p:nvPr/>
          </p:nvSpPr>
          <p:spPr>
            <a:xfrm flipH="false" flipV="false" rot="0">
              <a:off x="0" y="0"/>
              <a:ext cx="2785022" cy="884392"/>
            </a:xfrm>
            <a:custGeom>
              <a:avLst/>
              <a:gdLst/>
              <a:ahLst/>
              <a:cxnLst/>
              <a:rect r="r" b="b" t="t" l="l"/>
              <a:pathLst>
                <a:path h="884392" w="2785022">
                  <a:moveTo>
                    <a:pt x="10250" y="0"/>
                  </a:moveTo>
                  <a:lnTo>
                    <a:pt x="2774772" y="0"/>
                  </a:lnTo>
                  <a:cubicBezTo>
                    <a:pt x="2777491" y="0"/>
                    <a:pt x="2780098" y="1080"/>
                    <a:pt x="2782020" y="3002"/>
                  </a:cubicBezTo>
                  <a:cubicBezTo>
                    <a:pt x="2783942" y="4924"/>
                    <a:pt x="2785022" y="7531"/>
                    <a:pt x="2785022" y="10250"/>
                  </a:cubicBezTo>
                  <a:lnTo>
                    <a:pt x="2785022" y="874142"/>
                  </a:lnTo>
                  <a:cubicBezTo>
                    <a:pt x="2785022" y="879803"/>
                    <a:pt x="2780433" y="884392"/>
                    <a:pt x="2774772" y="884392"/>
                  </a:cubicBezTo>
                  <a:lnTo>
                    <a:pt x="10250" y="884392"/>
                  </a:lnTo>
                  <a:cubicBezTo>
                    <a:pt x="7531" y="884392"/>
                    <a:pt x="4924" y="883312"/>
                    <a:pt x="3002" y="881390"/>
                  </a:cubicBezTo>
                  <a:cubicBezTo>
                    <a:pt x="1080" y="879468"/>
                    <a:pt x="0" y="876861"/>
                    <a:pt x="0" y="874142"/>
                  </a:cubicBezTo>
                  <a:lnTo>
                    <a:pt x="0" y="10250"/>
                  </a:lnTo>
                  <a:cubicBezTo>
                    <a:pt x="0" y="7531"/>
                    <a:pt x="1080" y="4924"/>
                    <a:pt x="3002" y="3002"/>
                  </a:cubicBezTo>
                  <a:cubicBezTo>
                    <a:pt x="4924" y="1080"/>
                    <a:pt x="7531" y="0"/>
                    <a:pt x="10250" y="0"/>
                  </a:cubicBezTo>
                  <a:close/>
                </a:path>
              </a:pathLst>
            </a:custGeom>
            <a:solidFill>
              <a:srgbClr val="FFFFFF"/>
            </a:solidFill>
            <a:ln w="38100" cap="sq">
              <a:solidFill>
                <a:srgbClr val="3062D9"/>
              </a:solidFill>
              <a:prstDash val="solid"/>
              <a:miter/>
            </a:ln>
          </p:spPr>
        </p:sp>
        <p:sp>
          <p:nvSpPr>
            <p:cNvPr name="TextBox 11" id="11"/>
            <p:cNvSpPr txBox="true"/>
            <p:nvPr/>
          </p:nvSpPr>
          <p:spPr>
            <a:xfrm>
              <a:off x="0" y="-57150"/>
              <a:ext cx="2785022" cy="941542"/>
            </a:xfrm>
            <a:prstGeom prst="rect">
              <a:avLst/>
            </a:prstGeom>
          </p:spPr>
          <p:txBody>
            <a:bodyPr anchor="ctr" rtlCol="false" tIns="50800" lIns="50800" bIns="50800" rIns="50800"/>
            <a:lstStyle/>
            <a:p>
              <a:pPr algn="ctr">
                <a:lnSpc>
                  <a:spcPts val="3499"/>
                </a:lnSpc>
              </a:pPr>
            </a:p>
          </p:txBody>
        </p:sp>
      </p:grpSp>
      <p:graphicFrame>
        <p:nvGraphicFramePr>
          <p:cNvPr name="Object 12" id="12"/>
          <p:cNvGraphicFramePr/>
          <p:nvPr/>
        </p:nvGraphicFramePr>
        <p:xfrm>
          <a:off x="4810722" y="6614548"/>
          <a:ext cx="9429750" cy="3071812"/>
        </p:xfrm>
        <a:graphic>
          <a:graphicData uri="http://schemas.openxmlformats.org/presentationml/2006/ole">
            <p:oleObj imgW="11315700" imgH="49530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TextBox 13" id="13"/>
          <p:cNvSpPr txBox="true"/>
          <p:nvPr/>
        </p:nvSpPr>
        <p:spPr>
          <a:xfrm rot="0">
            <a:off x="4535652" y="183361"/>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BUDGET PROYEK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2878071"/>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3325302" y="3098779"/>
            <a:ext cx="11825962" cy="5075662"/>
            <a:chOff x="0" y="0"/>
            <a:chExt cx="2785022" cy="1195322"/>
          </a:xfrm>
        </p:grpSpPr>
        <p:sp>
          <p:nvSpPr>
            <p:cNvPr name="Freeform 5" id="5"/>
            <p:cNvSpPr/>
            <p:nvPr/>
          </p:nvSpPr>
          <p:spPr>
            <a:xfrm flipH="false" flipV="false" rot="0">
              <a:off x="0" y="0"/>
              <a:ext cx="2785022" cy="1195322"/>
            </a:xfrm>
            <a:custGeom>
              <a:avLst/>
              <a:gdLst/>
              <a:ahLst/>
              <a:cxnLst/>
              <a:rect r="r" b="b" t="t" l="l"/>
              <a:pathLst>
                <a:path h="1195322" w="2785022">
                  <a:moveTo>
                    <a:pt x="9165" y="0"/>
                  </a:moveTo>
                  <a:lnTo>
                    <a:pt x="2775857" y="0"/>
                  </a:lnTo>
                  <a:cubicBezTo>
                    <a:pt x="2778288" y="0"/>
                    <a:pt x="2780619" y="966"/>
                    <a:pt x="2782338" y="2684"/>
                  </a:cubicBezTo>
                  <a:cubicBezTo>
                    <a:pt x="2784057" y="4403"/>
                    <a:pt x="2785022" y="6734"/>
                    <a:pt x="2785022" y="9165"/>
                  </a:cubicBezTo>
                  <a:lnTo>
                    <a:pt x="2785022" y="1186157"/>
                  </a:lnTo>
                  <a:cubicBezTo>
                    <a:pt x="2785022" y="1188588"/>
                    <a:pt x="2784057" y="1190919"/>
                    <a:pt x="2782338" y="1192637"/>
                  </a:cubicBezTo>
                  <a:cubicBezTo>
                    <a:pt x="2780619" y="1194356"/>
                    <a:pt x="2778288" y="1195322"/>
                    <a:pt x="2775857" y="1195322"/>
                  </a:cubicBezTo>
                  <a:lnTo>
                    <a:pt x="9165" y="1195322"/>
                  </a:lnTo>
                  <a:cubicBezTo>
                    <a:pt x="6734" y="1195322"/>
                    <a:pt x="4403" y="1194356"/>
                    <a:pt x="2684" y="1192637"/>
                  </a:cubicBezTo>
                  <a:cubicBezTo>
                    <a:pt x="966" y="1190919"/>
                    <a:pt x="0" y="1188588"/>
                    <a:pt x="0" y="1186157"/>
                  </a:cubicBezTo>
                  <a:lnTo>
                    <a:pt x="0" y="9165"/>
                  </a:lnTo>
                  <a:cubicBezTo>
                    <a:pt x="0" y="6734"/>
                    <a:pt x="966" y="4403"/>
                    <a:pt x="2684" y="2684"/>
                  </a:cubicBezTo>
                  <a:cubicBezTo>
                    <a:pt x="4403" y="966"/>
                    <a:pt x="6734" y="0"/>
                    <a:pt x="9165"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2785022" cy="1252472"/>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4"/>
            <a:stretch>
              <a:fillRect l="0" t="0" r="0" b="0"/>
            </a:stretch>
          </a:blipFill>
        </p:spPr>
      </p:sp>
      <p:graphicFrame>
        <p:nvGraphicFramePr>
          <p:cNvPr name="Object 8" id="8"/>
          <p:cNvGraphicFramePr/>
          <p:nvPr/>
        </p:nvGraphicFramePr>
        <p:xfrm>
          <a:off x="4382433" y="3538035"/>
          <a:ext cx="3771900" cy="3771900"/>
        </p:xfrm>
        <a:graphic>
          <a:graphicData uri="http://schemas.openxmlformats.org/presentationml/2006/ole">
            <p:oleObj imgW="4521200" imgH="45212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9" id="9"/>
          <p:cNvSpPr txBox="true"/>
          <p:nvPr/>
        </p:nvSpPr>
        <p:spPr>
          <a:xfrm rot="0">
            <a:off x="4291590" y="787934"/>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TOTAL BUDGET PROYEK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747914" y="7635048"/>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1318737" y="2693288"/>
            <a:ext cx="7450444" cy="6378909"/>
            <a:chOff x="0" y="0"/>
            <a:chExt cx="1962257" cy="1680042"/>
          </a:xfrm>
        </p:grpSpPr>
        <p:sp>
          <p:nvSpPr>
            <p:cNvPr name="Freeform 5" id="5"/>
            <p:cNvSpPr/>
            <p:nvPr/>
          </p:nvSpPr>
          <p:spPr>
            <a:xfrm flipH="false" flipV="false" rot="0">
              <a:off x="0" y="0"/>
              <a:ext cx="1962257" cy="1680042"/>
            </a:xfrm>
            <a:custGeom>
              <a:avLst/>
              <a:gdLst/>
              <a:ahLst/>
              <a:cxnLst/>
              <a:rect r="r" b="b" t="t" l="l"/>
              <a:pathLst>
                <a:path h="1680042" w="1962257">
                  <a:moveTo>
                    <a:pt x="14548" y="0"/>
                  </a:moveTo>
                  <a:lnTo>
                    <a:pt x="1947709" y="0"/>
                  </a:lnTo>
                  <a:cubicBezTo>
                    <a:pt x="1951567" y="0"/>
                    <a:pt x="1955268" y="1533"/>
                    <a:pt x="1957996" y="4261"/>
                  </a:cubicBezTo>
                  <a:cubicBezTo>
                    <a:pt x="1960724" y="6989"/>
                    <a:pt x="1962257" y="10689"/>
                    <a:pt x="1962257" y="14548"/>
                  </a:cubicBezTo>
                  <a:lnTo>
                    <a:pt x="1962257" y="1665494"/>
                  </a:lnTo>
                  <a:cubicBezTo>
                    <a:pt x="1962257" y="1669352"/>
                    <a:pt x="1960724" y="1673053"/>
                    <a:pt x="1957996" y="1675781"/>
                  </a:cubicBezTo>
                  <a:cubicBezTo>
                    <a:pt x="1955268" y="1678509"/>
                    <a:pt x="1951567" y="1680042"/>
                    <a:pt x="1947709" y="1680042"/>
                  </a:cubicBezTo>
                  <a:lnTo>
                    <a:pt x="14548" y="1680042"/>
                  </a:lnTo>
                  <a:cubicBezTo>
                    <a:pt x="10689" y="1680042"/>
                    <a:pt x="6989" y="1678509"/>
                    <a:pt x="4261" y="1675781"/>
                  </a:cubicBezTo>
                  <a:cubicBezTo>
                    <a:pt x="1533" y="1673053"/>
                    <a:pt x="0" y="1669352"/>
                    <a:pt x="0" y="1665494"/>
                  </a:cubicBezTo>
                  <a:lnTo>
                    <a:pt x="0" y="14548"/>
                  </a:lnTo>
                  <a:cubicBezTo>
                    <a:pt x="0" y="10689"/>
                    <a:pt x="1533" y="6989"/>
                    <a:pt x="4261" y="4261"/>
                  </a:cubicBezTo>
                  <a:cubicBezTo>
                    <a:pt x="6989" y="1533"/>
                    <a:pt x="10689" y="0"/>
                    <a:pt x="1454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1962257" cy="1737192"/>
            </a:xfrm>
            <a:prstGeom prst="rect">
              <a:avLst/>
            </a:prstGeom>
          </p:spPr>
          <p:txBody>
            <a:bodyPr anchor="ctr" rtlCol="false" tIns="50800" lIns="50800" bIns="50800" rIns="50800"/>
            <a:lstStyle/>
            <a:p>
              <a:pPr algn="ctr">
                <a:lnSpc>
                  <a:spcPts val="3499"/>
                </a:lnSpc>
              </a:pPr>
            </a:p>
          </p:txBody>
        </p:sp>
      </p:grpSp>
      <p:sp>
        <p:nvSpPr>
          <p:cNvPr name="AutoShape 7" id="7"/>
          <p:cNvSpPr/>
          <p:nvPr/>
        </p:nvSpPr>
        <p:spPr>
          <a:xfrm>
            <a:off x="639418" y="9548447"/>
            <a:ext cx="17197731" cy="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5736694" y="406448"/>
            <a:ext cx="6814613"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QUALITY STANDART</a:t>
            </a:r>
          </a:p>
        </p:txBody>
      </p:sp>
      <p:sp>
        <p:nvSpPr>
          <p:cNvPr name="TextBox 9" id="9"/>
          <p:cNvSpPr txBox="true"/>
          <p:nvPr/>
        </p:nvSpPr>
        <p:spPr>
          <a:xfrm rot="0">
            <a:off x="1726181" y="3620609"/>
            <a:ext cx="6635556" cy="5025390"/>
          </a:xfrm>
          <a:prstGeom prst="rect">
            <a:avLst/>
          </a:prstGeom>
        </p:spPr>
        <p:txBody>
          <a:bodyPr anchor="t" rtlCol="false" tIns="0" lIns="0" bIns="0" rIns="0">
            <a:spAutoFit/>
          </a:bodyPr>
          <a:lstStyle/>
          <a:p>
            <a:pPr algn="just">
              <a:lnSpc>
                <a:spcPts val="3359"/>
              </a:lnSpc>
            </a:pPr>
            <a:r>
              <a:rPr lang="en-US" sz="2400">
                <a:solidFill>
                  <a:srgbClr val="363636"/>
                </a:solidFill>
                <a:latin typeface="Raleway"/>
                <a:ea typeface="Raleway"/>
                <a:cs typeface="Raleway"/>
                <a:sym typeface="Raleway"/>
              </a:rPr>
              <a:t> Pemenuhan kualitas produk dinyatakan tercapai apabila sistem dan layanan TipTipIn menunjukkan hasil pengujian yang konsisten, ditandai dengan:</a:t>
            </a:r>
          </a:p>
          <a:p>
            <a:pPr algn="just" marL="518160" indent="-259080" lvl="1">
              <a:lnSpc>
                <a:spcPts val="3359"/>
              </a:lnSpc>
              <a:buFont typeface="Arial"/>
              <a:buChar char="•"/>
            </a:pPr>
            <a:r>
              <a:rPr lang="en-US" sz="2400">
                <a:solidFill>
                  <a:srgbClr val="363636"/>
                </a:solidFill>
                <a:latin typeface="Raleway"/>
                <a:ea typeface="Raleway"/>
                <a:cs typeface="Raleway"/>
                <a:sym typeface="Raleway"/>
              </a:rPr>
              <a:t>Akurasi data tracking yang berada dalam batas toleransi yang ditetapkan,</a:t>
            </a:r>
          </a:p>
          <a:p>
            <a:pPr algn="just" marL="518160" indent="-259080" lvl="1">
              <a:lnSpc>
                <a:spcPts val="3359"/>
              </a:lnSpc>
              <a:buFont typeface="Arial"/>
              <a:buChar char="•"/>
            </a:pPr>
            <a:r>
              <a:rPr lang="en-US" sz="2400">
                <a:solidFill>
                  <a:srgbClr val="363636"/>
                </a:solidFill>
                <a:latin typeface="Raleway"/>
                <a:ea typeface="Raleway"/>
                <a:cs typeface="Raleway"/>
                <a:sym typeface="Raleway"/>
              </a:rPr>
              <a:t>Tidak ditemukannya kesalahan fungsional utama pada sistem,</a:t>
            </a:r>
          </a:p>
          <a:p>
            <a:pPr algn="just" marL="518160" indent="-259080" lvl="1">
              <a:lnSpc>
                <a:spcPts val="3359"/>
              </a:lnSpc>
              <a:buFont typeface="Arial"/>
              <a:buChar char="•"/>
            </a:pPr>
            <a:r>
              <a:rPr lang="en-US" sz="2400">
                <a:solidFill>
                  <a:srgbClr val="363636"/>
                </a:solidFill>
                <a:latin typeface="Raleway"/>
                <a:ea typeface="Raleway"/>
                <a:cs typeface="Raleway"/>
                <a:sym typeface="Raleway"/>
              </a:rPr>
              <a:t>Serta tercapainya performa sistem yang stabil selama beberapa siklus pengujian operasional berturut-turut.</a:t>
            </a:r>
          </a:p>
          <a:p>
            <a:pPr algn="just">
              <a:lnSpc>
                <a:spcPts val="3359"/>
              </a:lnSpc>
              <a:spcBef>
                <a:spcPct val="0"/>
              </a:spcBef>
            </a:pPr>
          </a:p>
        </p:txBody>
      </p:sp>
      <p:grpSp>
        <p:nvGrpSpPr>
          <p:cNvPr name="Group 10" id="10"/>
          <p:cNvGrpSpPr/>
          <p:nvPr/>
        </p:nvGrpSpPr>
        <p:grpSpPr>
          <a:xfrm rot="0">
            <a:off x="9747914" y="2693288"/>
            <a:ext cx="7511386" cy="6378909"/>
            <a:chOff x="0" y="0"/>
            <a:chExt cx="1978307" cy="1680042"/>
          </a:xfrm>
        </p:grpSpPr>
        <p:sp>
          <p:nvSpPr>
            <p:cNvPr name="Freeform 11" id="11"/>
            <p:cNvSpPr/>
            <p:nvPr/>
          </p:nvSpPr>
          <p:spPr>
            <a:xfrm flipH="false" flipV="false" rot="0">
              <a:off x="0" y="0"/>
              <a:ext cx="1978308" cy="1680042"/>
            </a:xfrm>
            <a:custGeom>
              <a:avLst/>
              <a:gdLst/>
              <a:ahLst/>
              <a:cxnLst/>
              <a:rect r="r" b="b" t="t" l="l"/>
              <a:pathLst>
                <a:path h="1680042" w="1978308">
                  <a:moveTo>
                    <a:pt x="14430" y="0"/>
                  </a:moveTo>
                  <a:lnTo>
                    <a:pt x="1963878" y="0"/>
                  </a:lnTo>
                  <a:cubicBezTo>
                    <a:pt x="1971847" y="0"/>
                    <a:pt x="1978308" y="6460"/>
                    <a:pt x="1978308" y="14430"/>
                  </a:cubicBezTo>
                  <a:lnTo>
                    <a:pt x="1978308" y="1665612"/>
                  </a:lnTo>
                  <a:cubicBezTo>
                    <a:pt x="1978308" y="1669439"/>
                    <a:pt x="1976787" y="1673109"/>
                    <a:pt x="1974081" y="1675816"/>
                  </a:cubicBezTo>
                  <a:cubicBezTo>
                    <a:pt x="1971375" y="1678522"/>
                    <a:pt x="1967705" y="1680042"/>
                    <a:pt x="1963878" y="1680042"/>
                  </a:cubicBezTo>
                  <a:lnTo>
                    <a:pt x="14430" y="1680042"/>
                  </a:lnTo>
                  <a:cubicBezTo>
                    <a:pt x="10603" y="1680042"/>
                    <a:pt x="6932" y="1678522"/>
                    <a:pt x="4226" y="1675816"/>
                  </a:cubicBezTo>
                  <a:cubicBezTo>
                    <a:pt x="1520" y="1673109"/>
                    <a:pt x="0" y="1669439"/>
                    <a:pt x="0" y="1665612"/>
                  </a:cubicBezTo>
                  <a:lnTo>
                    <a:pt x="0" y="14430"/>
                  </a:lnTo>
                  <a:cubicBezTo>
                    <a:pt x="0" y="10603"/>
                    <a:pt x="1520" y="6932"/>
                    <a:pt x="4226" y="4226"/>
                  </a:cubicBezTo>
                  <a:cubicBezTo>
                    <a:pt x="6932" y="1520"/>
                    <a:pt x="10603" y="0"/>
                    <a:pt x="14430" y="0"/>
                  </a:cubicBezTo>
                  <a:close/>
                </a:path>
              </a:pathLst>
            </a:custGeom>
            <a:solidFill>
              <a:srgbClr val="FFFFFF"/>
            </a:solidFill>
            <a:ln w="38100" cap="sq">
              <a:solidFill>
                <a:srgbClr val="3062D9"/>
              </a:solidFill>
              <a:prstDash val="solid"/>
              <a:miter/>
            </a:ln>
          </p:spPr>
        </p:sp>
        <p:sp>
          <p:nvSpPr>
            <p:cNvPr name="TextBox 12" id="12"/>
            <p:cNvSpPr txBox="true"/>
            <p:nvPr/>
          </p:nvSpPr>
          <p:spPr>
            <a:xfrm>
              <a:off x="0" y="-57150"/>
              <a:ext cx="1978307" cy="1737192"/>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10046076" y="3472767"/>
            <a:ext cx="6915061" cy="5599430"/>
          </a:xfrm>
          <a:prstGeom prst="rect">
            <a:avLst/>
          </a:prstGeom>
        </p:spPr>
        <p:txBody>
          <a:bodyPr anchor="t" rtlCol="false" tIns="0" lIns="0" bIns="0" rIns="0">
            <a:spAutoFit/>
          </a:bodyPr>
          <a:lstStyle/>
          <a:p>
            <a:pPr algn="just">
              <a:lnSpc>
                <a:spcPts val="3220"/>
              </a:lnSpc>
            </a:pPr>
            <a:r>
              <a:rPr lang="en-US" sz="2300">
                <a:solidFill>
                  <a:srgbClr val="363636"/>
                </a:solidFill>
                <a:latin typeface="Raleway"/>
                <a:ea typeface="Raleway"/>
                <a:cs typeface="Raleway"/>
                <a:sym typeface="Raleway"/>
              </a:rPr>
              <a:t>Kualitas proses akan dievaluasi melalui pengukuran indikator kinerja proses, analisis data operasional, serta pemantauan kesesuaian pelaksanaan SOP di lapangan. Kepatuhan terhadap kualitas proses dinyatakan tercapai apabila:</a:t>
            </a:r>
          </a:p>
          <a:p>
            <a:pPr algn="l" marL="496571" indent="-248285" lvl="1">
              <a:lnSpc>
                <a:spcPts val="3220"/>
              </a:lnSpc>
              <a:buFont typeface="Arial"/>
              <a:buChar char="•"/>
            </a:pPr>
            <a:r>
              <a:rPr lang="en-US" sz="2300">
                <a:solidFill>
                  <a:srgbClr val="363636"/>
                </a:solidFill>
                <a:latin typeface="Raleway"/>
                <a:ea typeface="Raleway"/>
                <a:cs typeface="Raleway"/>
                <a:sym typeface="Raleway"/>
              </a:rPr>
              <a:t>Seluruh tahapan operasional berjalan sesuai prosedur yang telah ditetapkan,</a:t>
            </a:r>
          </a:p>
          <a:p>
            <a:pPr algn="l" marL="496571" indent="-248285" lvl="1">
              <a:lnSpc>
                <a:spcPts val="3220"/>
              </a:lnSpc>
              <a:buFont typeface="Arial"/>
              <a:buChar char="•"/>
            </a:pPr>
            <a:r>
              <a:rPr lang="en-US" sz="2300">
                <a:solidFill>
                  <a:srgbClr val="363636"/>
                </a:solidFill>
                <a:latin typeface="Raleway"/>
                <a:ea typeface="Raleway"/>
                <a:cs typeface="Raleway"/>
                <a:sym typeface="Raleway"/>
              </a:rPr>
              <a:t>Metrik proses berada dalam batas toleransi kualitas yang disetujui,</a:t>
            </a:r>
          </a:p>
          <a:p>
            <a:pPr algn="l" marL="496571" indent="-248285" lvl="1">
              <a:lnSpc>
                <a:spcPts val="3220"/>
              </a:lnSpc>
              <a:buFont typeface="Arial"/>
              <a:buChar char="•"/>
            </a:pPr>
            <a:r>
              <a:rPr lang="en-US" sz="2300">
                <a:solidFill>
                  <a:srgbClr val="363636"/>
                </a:solidFill>
                <a:latin typeface="Raleway"/>
                <a:ea typeface="Raleway"/>
                <a:cs typeface="Raleway"/>
                <a:sym typeface="Raleway"/>
              </a:rPr>
              <a:t>Tidak ditemukan penyimpangan signifikan yang berdampak pada keterlambatan, kesalahan data, atau penurunan kualitas layanan.</a:t>
            </a:r>
          </a:p>
          <a:p>
            <a:pPr algn="l">
              <a:lnSpc>
                <a:spcPts val="3220"/>
              </a:lnSpc>
              <a:spcBef>
                <a:spcPct val="0"/>
              </a:spcBef>
            </a:pPr>
          </a:p>
        </p:txBody>
      </p:sp>
      <p:grpSp>
        <p:nvGrpSpPr>
          <p:cNvPr name="Group 14" id="14"/>
          <p:cNvGrpSpPr/>
          <p:nvPr/>
        </p:nvGrpSpPr>
        <p:grpSpPr>
          <a:xfrm rot="0">
            <a:off x="3712721" y="2200703"/>
            <a:ext cx="2662476" cy="1124630"/>
            <a:chOff x="0" y="0"/>
            <a:chExt cx="701228" cy="296199"/>
          </a:xfrm>
        </p:grpSpPr>
        <p:sp>
          <p:nvSpPr>
            <p:cNvPr name="Freeform 15" id="15"/>
            <p:cNvSpPr/>
            <p:nvPr/>
          </p:nvSpPr>
          <p:spPr>
            <a:xfrm flipH="false" flipV="false" rot="0">
              <a:off x="0" y="0"/>
              <a:ext cx="701228" cy="296199"/>
            </a:xfrm>
            <a:custGeom>
              <a:avLst/>
              <a:gdLst/>
              <a:ahLst/>
              <a:cxnLst/>
              <a:rect r="r" b="b" t="t" l="l"/>
              <a:pathLst>
                <a:path h="296199" w="701228">
                  <a:moveTo>
                    <a:pt x="0" y="0"/>
                  </a:moveTo>
                  <a:lnTo>
                    <a:pt x="701228" y="0"/>
                  </a:lnTo>
                  <a:lnTo>
                    <a:pt x="701228" y="296199"/>
                  </a:lnTo>
                  <a:lnTo>
                    <a:pt x="0" y="296199"/>
                  </a:lnTo>
                  <a:close/>
                </a:path>
              </a:pathLst>
            </a:custGeom>
            <a:solidFill>
              <a:srgbClr val="FFCB57"/>
            </a:solidFill>
          </p:spPr>
        </p:sp>
        <p:sp>
          <p:nvSpPr>
            <p:cNvPr name="TextBox 16" id="16"/>
            <p:cNvSpPr txBox="true"/>
            <p:nvPr/>
          </p:nvSpPr>
          <p:spPr>
            <a:xfrm>
              <a:off x="0" y="19050"/>
              <a:ext cx="701228" cy="277149"/>
            </a:xfrm>
            <a:prstGeom prst="rect">
              <a:avLst/>
            </a:prstGeom>
          </p:spPr>
          <p:txBody>
            <a:bodyPr anchor="ctr" rtlCol="false" tIns="50800" lIns="50800" bIns="50800" rIns="50800"/>
            <a:lstStyle/>
            <a:p>
              <a:pPr algn="ctr">
                <a:lnSpc>
                  <a:spcPts val="2484"/>
                </a:lnSpc>
              </a:pPr>
            </a:p>
          </p:txBody>
        </p:sp>
      </p:grpSp>
      <p:sp>
        <p:nvSpPr>
          <p:cNvPr name="TextBox 17" id="17"/>
          <p:cNvSpPr txBox="true"/>
          <p:nvPr/>
        </p:nvSpPr>
        <p:spPr>
          <a:xfrm rot="0">
            <a:off x="3937800" y="2294921"/>
            <a:ext cx="2212319" cy="869950"/>
          </a:xfrm>
          <a:prstGeom prst="rect">
            <a:avLst/>
          </a:prstGeom>
        </p:spPr>
        <p:txBody>
          <a:bodyPr anchor="t" rtlCol="false" tIns="0" lIns="0" bIns="0" rIns="0">
            <a:spAutoFit/>
          </a:bodyPr>
          <a:lstStyle/>
          <a:p>
            <a:pPr algn="ctr">
              <a:lnSpc>
                <a:spcPts val="3499"/>
              </a:lnSpc>
            </a:pPr>
            <a:r>
              <a:rPr lang="en-US" b="true" sz="2499">
                <a:solidFill>
                  <a:srgbClr val="363636"/>
                </a:solidFill>
                <a:latin typeface="Raleway Bold"/>
                <a:ea typeface="Raleway Bold"/>
                <a:cs typeface="Raleway Bold"/>
                <a:sym typeface="Raleway Bold"/>
              </a:rPr>
              <a:t> PRODUCT</a:t>
            </a:r>
          </a:p>
          <a:p>
            <a:pPr algn="ctr">
              <a:lnSpc>
                <a:spcPts val="3499"/>
              </a:lnSpc>
              <a:spcBef>
                <a:spcPct val="0"/>
              </a:spcBef>
            </a:pPr>
            <a:r>
              <a:rPr lang="en-US" b="true" sz="2499">
                <a:solidFill>
                  <a:srgbClr val="363636"/>
                </a:solidFill>
                <a:latin typeface="Raleway Bold"/>
                <a:ea typeface="Raleway Bold"/>
                <a:cs typeface="Raleway Bold"/>
                <a:sym typeface="Raleway Bold"/>
              </a:rPr>
              <a:t>QUALITY</a:t>
            </a:r>
          </a:p>
        </p:txBody>
      </p:sp>
      <p:grpSp>
        <p:nvGrpSpPr>
          <p:cNvPr name="Group 18" id="18"/>
          <p:cNvGrpSpPr/>
          <p:nvPr/>
        </p:nvGrpSpPr>
        <p:grpSpPr>
          <a:xfrm rot="0">
            <a:off x="12172369" y="2200703"/>
            <a:ext cx="2662476" cy="1124630"/>
            <a:chOff x="0" y="0"/>
            <a:chExt cx="701228" cy="296199"/>
          </a:xfrm>
        </p:grpSpPr>
        <p:sp>
          <p:nvSpPr>
            <p:cNvPr name="Freeform 19" id="19"/>
            <p:cNvSpPr/>
            <p:nvPr/>
          </p:nvSpPr>
          <p:spPr>
            <a:xfrm flipH="false" flipV="false" rot="0">
              <a:off x="0" y="0"/>
              <a:ext cx="701228" cy="296199"/>
            </a:xfrm>
            <a:custGeom>
              <a:avLst/>
              <a:gdLst/>
              <a:ahLst/>
              <a:cxnLst/>
              <a:rect r="r" b="b" t="t" l="l"/>
              <a:pathLst>
                <a:path h="296199" w="701228">
                  <a:moveTo>
                    <a:pt x="0" y="0"/>
                  </a:moveTo>
                  <a:lnTo>
                    <a:pt x="701228" y="0"/>
                  </a:lnTo>
                  <a:lnTo>
                    <a:pt x="701228" y="296199"/>
                  </a:lnTo>
                  <a:lnTo>
                    <a:pt x="0" y="296199"/>
                  </a:lnTo>
                  <a:close/>
                </a:path>
              </a:pathLst>
            </a:custGeom>
            <a:solidFill>
              <a:srgbClr val="FFCB57"/>
            </a:solidFill>
          </p:spPr>
        </p:sp>
        <p:sp>
          <p:nvSpPr>
            <p:cNvPr name="TextBox 20" id="20"/>
            <p:cNvSpPr txBox="true"/>
            <p:nvPr/>
          </p:nvSpPr>
          <p:spPr>
            <a:xfrm>
              <a:off x="0" y="19050"/>
              <a:ext cx="701228" cy="277149"/>
            </a:xfrm>
            <a:prstGeom prst="rect">
              <a:avLst/>
            </a:prstGeom>
          </p:spPr>
          <p:txBody>
            <a:bodyPr anchor="ctr" rtlCol="false" tIns="50800" lIns="50800" bIns="50800" rIns="50800"/>
            <a:lstStyle/>
            <a:p>
              <a:pPr algn="ctr">
                <a:lnSpc>
                  <a:spcPts val="2484"/>
                </a:lnSpc>
              </a:pPr>
            </a:p>
          </p:txBody>
        </p:sp>
      </p:grpSp>
      <p:sp>
        <p:nvSpPr>
          <p:cNvPr name="TextBox 21" id="21"/>
          <p:cNvSpPr txBox="true"/>
          <p:nvPr/>
        </p:nvSpPr>
        <p:spPr>
          <a:xfrm rot="0">
            <a:off x="12397448" y="2294921"/>
            <a:ext cx="2212319" cy="869950"/>
          </a:xfrm>
          <a:prstGeom prst="rect">
            <a:avLst/>
          </a:prstGeom>
        </p:spPr>
        <p:txBody>
          <a:bodyPr anchor="t" rtlCol="false" tIns="0" lIns="0" bIns="0" rIns="0">
            <a:spAutoFit/>
          </a:bodyPr>
          <a:lstStyle/>
          <a:p>
            <a:pPr algn="ctr">
              <a:lnSpc>
                <a:spcPts val="3499"/>
              </a:lnSpc>
            </a:pPr>
            <a:r>
              <a:rPr lang="en-US" b="true" sz="2499">
                <a:solidFill>
                  <a:srgbClr val="363636"/>
                </a:solidFill>
                <a:latin typeface="Raleway Bold"/>
                <a:ea typeface="Raleway Bold"/>
                <a:cs typeface="Raleway Bold"/>
                <a:sym typeface="Raleway Bold"/>
              </a:rPr>
              <a:t>PROCESS</a:t>
            </a:r>
          </a:p>
          <a:p>
            <a:pPr algn="ctr">
              <a:lnSpc>
                <a:spcPts val="3499"/>
              </a:lnSpc>
              <a:spcBef>
                <a:spcPct val="0"/>
              </a:spcBef>
            </a:pPr>
            <a:r>
              <a:rPr lang="en-US" b="true" sz="2499">
                <a:solidFill>
                  <a:srgbClr val="363636"/>
                </a:solidFill>
                <a:latin typeface="Raleway Bold"/>
                <a:ea typeface="Raleway Bold"/>
                <a:cs typeface="Raleway Bold"/>
                <a:sym typeface="Raleway Bold"/>
              </a:rPr>
              <a:t>QUALITY</a:t>
            </a:r>
          </a:p>
        </p:txBody>
      </p:sp>
      <p:sp>
        <p:nvSpPr>
          <p:cNvPr name="Freeform 22" id="22"/>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457876" y="6440837"/>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1028700" y="1945143"/>
            <a:ext cx="16230600" cy="5803145"/>
            <a:chOff x="0" y="0"/>
            <a:chExt cx="4274726" cy="1528400"/>
          </a:xfrm>
        </p:grpSpPr>
        <p:sp>
          <p:nvSpPr>
            <p:cNvPr name="Freeform 5" id="5"/>
            <p:cNvSpPr/>
            <p:nvPr/>
          </p:nvSpPr>
          <p:spPr>
            <a:xfrm flipH="false" flipV="false" rot="0">
              <a:off x="0" y="0"/>
              <a:ext cx="4274726" cy="1528400"/>
            </a:xfrm>
            <a:custGeom>
              <a:avLst/>
              <a:gdLst/>
              <a:ahLst/>
              <a:cxnLst/>
              <a:rect r="r" b="b" t="t" l="l"/>
              <a:pathLst>
                <a:path h="1528400" w="4274726">
                  <a:moveTo>
                    <a:pt x="6678" y="0"/>
                  </a:moveTo>
                  <a:lnTo>
                    <a:pt x="4268048" y="0"/>
                  </a:lnTo>
                  <a:cubicBezTo>
                    <a:pt x="4271736" y="0"/>
                    <a:pt x="4274726" y="2990"/>
                    <a:pt x="4274726" y="6678"/>
                  </a:cubicBezTo>
                  <a:lnTo>
                    <a:pt x="4274726" y="1521722"/>
                  </a:lnTo>
                  <a:cubicBezTo>
                    <a:pt x="4274726" y="1525410"/>
                    <a:pt x="4271736" y="1528400"/>
                    <a:pt x="4268048" y="1528400"/>
                  </a:cubicBezTo>
                  <a:lnTo>
                    <a:pt x="6678" y="1528400"/>
                  </a:lnTo>
                  <a:cubicBezTo>
                    <a:pt x="2990" y="1528400"/>
                    <a:pt x="0" y="1525410"/>
                    <a:pt x="0" y="1521722"/>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4274726" cy="1585550"/>
            </a:xfrm>
            <a:prstGeom prst="rect">
              <a:avLst/>
            </a:prstGeom>
          </p:spPr>
          <p:txBody>
            <a:bodyPr anchor="ctr" rtlCol="false" tIns="50800" lIns="50800" bIns="50800" rIns="50800"/>
            <a:lstStyle/>
            <a:p>
              <a:pPr algn="ctr">
                <a:lnSpc>
                  <a:spcPts val="3499"/>
                </a:lnSpc>
              </a:pPr>
            </a:p>
          </p:txBody>
        </p:sp>
      </p:grpSp>
      <p:graphicFrame>
        <p:nvGraphicFramePr>
          <p:cNvPr name="Object 7" id="7"/>
          <p:cNvGraphicFramePr/>
          <p:nvPr/>
        </p:nvGraphicFramePr>
        <p:xfrm>
          <a:off x="1586695" y="2269558"/>
          <a:ext cx="7543800" cy="3771900"/>
        </p:xfrm>
        <a:graphic>
          <a:graphicData uri="http://schemas.openxmlformats.org/presentationml/2006/ole">
            <p:oleObj imgW="9042400" imgH="5270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pSp>
        <p:nvGrpSpPr>
          <p:cNvPr name="Group 8" id="8"/>
          <p:cNvGrpSpPr/>
          <p:nvPr/>
        </p:nvGrpSpPr>
        <p:grpSpPr>
          <a:xfrm rot="0">
            <a:off x="1028700" y="7913857"/>
            <a:ext cx="16230600" cy="2075944"/>
            <a:chOff x="0" y="0"/>
            <a:chExt cx="4274726" cy="546751"/>
          </a:xfrm>
        </p:grpSpPr>
        <p:sp>
          <p:nvSpPr>
            <p:cNvPr name="Freeform 9" id="9"/>
            <p:cNvSpPr/>
            <p:nvPr/>
          </p:nvSpPr>
          <p:spPr>
            <a:xfrm flipH="false" flipV="false" rot="0">
              <a:off x="0" y="0"/>
              <a:ext cx="4274726" cy="546751"/>
            </a:xfrm>
            <a:custGeom>
              <a:avLst/>
              <a:gdLst/>
              <a:ahLst/>
              <a:cxnLst/>
              <a:rect r="r" b="b" t="t" l="l"/>
              <a:pathLst>
                <a:path h="546751" w="4274726">
                  <a:moveTo>
                    <a:pt x="6678" y="0"/>
                  </a:moveTo>
                  <a:lnTo>
                    <a:pt x="4268048" y="0"/>
                  </a:lnTo>
                  <a:cubicBezTo>
                    <a:pt x="4271736" y="0"/>
                    <a:pt x="4274726" y="2990"/>
                    <a:pt x="4274726" y="6678"/>
                  </a:cubicBezTo>
                  <a:lnTo>
                    <a:pt x="4274726" y="540073"/>
                  </a:lnTo>
                  <a:cubicBezTo>
                    <a:pt x="4274726" y="543761"/>
                    <a:pt x="4271736" y="546751"/>
                    <a:pt x="4268048" y="546751"/>
                  </a:cubicBezTo>
                  <a:lnTo>
                    <a:pt x="6678" y="546751"/>
                  </a:lnTo>
                  <a:cubicBezTo>
                    <a:pt x="2990" y="546751"/>
                    <a:pt x="0" y="543761"/>
                    <a:pt x="0" y="540073"/>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10" id="10"/>
            <p:cNvSpPr txBox="true"/>
            <p:nvPr/>
          </p:nvSpPr>
          <p:spPr>
            <a:xfrm>
              <a:off x="0" y="-57150"/>
              <a:ext cx="4274726" cy="603901"/>
            </a:xfrm>
            <a:prstGeom prst="rect">
              <a:avLst/>
            </a:prstGeom>
          </p:spPr>
          <p:txBody>
            <a:bodyPr anchor="ctr" rtlCol="false" tIns="50800" lIns="50800" bIns="50800" rIns="50800"/>
            <a:lstStyle/>
            <a:p>
              <a:pPr algn="ctr">
                <a:lnSpc>
                  <a:spcPts val="3499"/>
                </a:lnSpc>
              </a:pPr>
            </a:p>
          </p:txBody>
        </p:sp>
      </p:grpSp>
      <p:graphicFrame>
        <p:nvGraphicFramePr>
          <p:cNvPr name="Object 11" id="11"/>
          <p:cNvGraphicFramePr/>
          <p:nvPr/>
        </p:nvGraphicFramePr>
        <p:xfrm>
          <a:off x="1600200" y="8008854"/>
          <a:ext cx="15087600" cy="1885950"/>
        </p:xfrm>
        <a:graphic>
          <a:graphicData uri="http://schemas.openxmlformats.org/presentationml/2006/ole">
            <p:oleObj imgW="18097500" imgH="49022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2" id="12"/>
          <p:cNvSpPr txBox="true"/>
          <p:nvPr/>
        </p:nvSpPr>
        <p:spPr>
          <a:xfrm rot="0">
            <a:off x="4291590" y="221898"/>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METRIC QUALITY ASSURANCE</a:t>
            </a:r>
          </a:p>
        </p:txBody>
      </p:sp>
      <p:sp>
        <p:nvSpPr>
          <p:cNvPr name="Freeform 13" id="13"/>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552160" y="7628094"/>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1122983" y="2021330"/>
            <a:ext cx="16230600" cy="5606764"/>
            <a:chOff x="0" y="0"/>
            <a:chExt cx="4274726" cy="1476678"/>
          </a:xfrm>
        </p:grpSpPr>
        <p:sp>
          <p:nvSpPr>
            <p:cNvPr name="Freeform 5" id="5"/>
            <p:cNvSpPr/>
            <p:nvPr/>
          </p:nvSpPr>
          <p:spPr>
            <a:xfrm flipH="false" flipV="false" rot="0">
              <a:off x="0" y="0"/>
              <a:ext cx="4274726" cy="1476678"/>
            </a:xfrm>
            <a:custGeom>
              <a:avLst/>
              <a:gdLst/>
              <a:ahLst/>
              <a:cxnLst/>
              <a:rect r="r" b="b" t="t" l="l"/>
              <a:pathLst>
                <a:path h="1476678" w="4274726">
                  <a:moveTo>
                    <a:pt x="6678" y="0"/>
                  </a:moveTo>
                  <a:lnTo>
                    <a:pt x="4268048" y="0"/>
                  </a:lnTo>
                  <a:cubicBezTo>
                    <a:pt x="4271736" y="0"/>
                    <a:pt x="4274726" y="2990"/>
                    <a:pt x="4274726" y="6678"/>
                  </a:cubicBezTo>
                  <a:lnTo>
                    <a:pt x="4274726" y="1470001"/>
                  </a:lnTo>
                  <a:cubicBezTo>
                    <a:pt x="4274726" y="1473689"/>
                    <a:pt x="4271736" y="1476678"/>
                    <a:pt x="4268048" y="1476678"/>
                  </a:cubicBezTo>
                  <a:lnTo>
                    <a:pt x="6678" y="1476678"/>
                  </a:lnTo>
                  <a:cubicBezTo>
                    <a:pt x="2990" y="1476678"/>
                    <a:pt x="0" y="1473689"/>
                    <a:pt x="0" y="1470001"/>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4274726" cy="1533828"/>
            </a:xfrm>
            <a:prstGeom prst="rect">
              <a:avLst/>
            </a:prstGeom>
          </p:spPr>
          <p:txBody>
            <a:bodyPr anchor="ctr" rtlCol="false" tIns="50800" lIns="50800" bIns="50800" rIns="50800"/>
            <a:lstStyle/>
            <a:p>
              <a:pPr algn="ctr">
                <a:lnSpc>
                  <a:spcPts val="3499"/>
                </a:lnSpc>
              </a:pPr>
            </a:p>
          </p:txBody>
        </p:sp>
      </p:grpSp>
      <p:graphicFrame>
        <p:nvGraphicFramePr>
          <p:cNvPr name="Object 7" id="7"/>
          <p:cNvGraphicFramePr/>
          <p:nvPr/>
        </p:nvGraphicFramePr>
        <p:xfrm>
          <a:off x="1614833" y="2327486"/>
          <a:ext cx="7543800" cy="3771900"/>
        </p:xfrm>
        <a:graphic>
          <a:graphicData uri="http://schemas.openxmlformats.org/presentationml/2006/ole">
            <p:oleObj imgW="9042400" imgH="5270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grpSp>
        <p:nvGrpSpPr>
          <p:cNvPr name="Group 8" id="8"/>
          <p:cNvGrpSpPr/>
          <p:nvPr/>
        </p:nvGrpSpPr>
        <p:grpSpPr>
          <a:xfrm rot="0">
            <a:off x="1122983" y="7990044"/>
            <a:ext cx="16230600" cy="2075944"/>
            <a:chOff x="0" y="0"/>
            <a:chExt cx="4274726" cy="546751"/>
          </a:xfrm>
        </p:grpSpPr>
        <p:sp>
          <p:nvSpPr>
            <p:cNvPr name="Freeform 9" id="9"/>
            <p:cNvSpPr/>
            <p:nvPr/>
          </p:nvSpPr>
          <p:spPr>
            <a:xfrm flipH="false" flipV="false" rot="0">
              <a:off x="0" y="0"/>
              <a:ext cx="4274726" cy="546751"/>
            </a:xfrm>
            <a:custGeom>
              <a:avLst/>
              <a:gdLst/>
              <a:ahLst/>
              <a:cxnLst/>
              <a:rect r="r" b="b" t="t" l="l"/>
              <a:pathLst>
                <a:path h="546751" w="4274726">
                  <a:moveTo>
                    <a:pt x="6678" y="0"/>
                  </a:moveTo>
                  <a:lnTo>
                    <a:pt x="4268048" y="0"/>
                  </a:lnTo>
                  <a:cubicBezTo>
                    <a:pt x="4271736" y="0"/>
                    <a:pt x="4274726" y="2990"/>
                    <a:pt x="4274726" y="6678"/>
                  </a:cubicBezTo>
                  <a:lnTo>
                    <a:pt x="4274726" y="540073"/>
                  </a:lnTo>
                  <a:cubicBezTo>
                    <a:pt x="4274726" y="543761"/>
                    <a:pt x="4271736" y="546751"/>
                    <a:pt x="4268048" y="546751"/>
                  </a:cubicBezTo>
                  <a:lnTo>
                    <a:pt x="6678" y="546751"/>
                  </a:lnTo>
                  <a:cubicBezTo>
                    <a:pt x="2990" y="546751"/>
                    <a:pt x="0" y="543761"/>
                    <a:pt x="0" y="540073"/>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10" id="10"/>
            <p:cNvSpPr txBox="true"/>
            <p:nvPr/>
          </p:nvSpPr>
          <p:spPr>
            <a:xfrm>
              <a:off x="0" y="-57150"/>
              <a:ext cx="4274726" cy="603901"/>
            </a:xfrm>
            <a:prstGeom prst="rect">
              <a:avLst/>
            </a:prstGeom>
          </p:spPr>
          <p:txBody>
            <a:bodyPr anchor="ctr" rtlCol="false" tIns="50800" lIns="50800" bIns="50800" rIns="50800"/>
            <a:lstStyle/>
            <a:p>
              <a:pPr algn="ctr">
                <a:lnSpc>
                  <a:spcPts val="3499"/>
                </a:lnSpc>
              </a:pPr>
            </a:p>
          </p:txBody>
        </p:sp>
      </p:grpSp>
      <p:graphicFrame>
        <p:nvGraphicFramePr>
          <p:cNvPr name="Object 11" id="11"/>
          <p:cNvGraphicFramePr/>
          <p:nvPr/>
        </p:nvGraphicFramePr>
        <p:xfrm>
          <a:off x="1746182" y="8085041"/>
          <a:ext cx="15087600" cy="1885950"/>
        </p:xfrm>
        <a:graphic>
          <a:graphicData uri="http://schemas.openxmlformats.org/presentationml/2006/ole">
            <p:oleObj imgW="18097500" imgH="49022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2" id="12"/>
          <p:cNvSpPr txBox="true"/>
          <p:nvPr/>
        </p:nvSpPr>
        <p:spPr>
          <a:xfrm rot="0">
            <a:off x="4291590" y="266786"/>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METRIC QUALITY CONTROL</a:t>
            </a:r>
          </a:p>
        </p:txBody>
      </p:sp>
      <p:sp>
        <p:nvSpPr>
          <p:cNvPr name="Freeform 13" id="13"/>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8"/>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910105"/>
            <a:ext cx="12309069" cy="6493034"/>
          </a:xfrm>
          <a:custGeom>
            <a:avLst/>
            <a:gdLst/>
            <a:ahLst/>
            <a:cxnLst/>
            <a:rect r="r" b="b" t="t" l="l"/>
            <a:pathLst>
              <a:path h="6493034" w="12309069">
                <a:moveTo>
                  <a:pt x="0" y="0"/>
                </a:moveTo>
                <a:lnTo>
                  <a:pt x="12309069" y="0"/>
                </a:lnTo>
                <a:lnTo>
                  <a:pt x="12309069" y="6493034"/>
                </a:lnTo>
                <a:lnTo>
                  <a:pt x="0" y="64930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5134" y="818545"/>
            <a:ext cx="17197731" cy="0"/>
          </a:xfrm>
          <a:prstGeom prst="line">
            <a:avLst/>
          </a:prstGeom>
          <a:ln cap="flat" w="19050">
            <a:solidFill>
              <a:srgbClr val="FFFFFF"/>
            </a:solidFill>
            <a:prstDash val="solid"/>
            <a:headEnd type="none" len="sm" w="sm"/>
            <a:tailEnd type="none" len="sm" w="sm"/>
          </a:ln>
        </p:spPr>
      </p:sp>
      <p:sp>
        <p:nvSpPr>
          <p:cNvPr name="AutoShape 4" id="4"/>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481535" y="3133824"/>
            <a:ext cx="544266" cy="544266"/>
          </a:xfrm>
          <a:custGeom>
            <a:avLst/>
            <a:gdLst/>
            <a:ahLst/>
            <a:cxnLst/>
            <a:rect r="r" b="b" t="t" l="l"/>
            <a:pathLst>
              <a:path h="544266" w="544266">
                <a:moveTo>
                  <a:pt x="0" y="0"/>
                </a:moveTo>
                <a:lnTo>
                  <a:pt x="544266" y="0"/>
                </a:lnTo>
                <a:lnTo>
                  <a:pt x="544266" y="544266"/>
                </a:lnTo>
                <a:lnTo>
                  <a:pt x="0" y="544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192374" y="3133824"/>
            <a:ext cx="7256645" cy="5188501"/>
          </a:xfrm>
          <a:custGeom>
            <a:avLst/>
            <a:gdLst/>
            <a:ahLst/>
            <a:cxnLst/>
            <a:rect r="r" b="b" t="t" l="l"/>
            <a:pathLst>
              <a:path h="5188501" w="7256645">
                <a:moveTo>
                  <a:pt x="0" y="0"/>
                </a:moveTo>
                <a:lnTo>
                  <a:pt x="7256646" y="0"/>
                </a:lnTo>
                <a:lnTo>
                  <a:pt x="7256646" y="5188501"/>
                </a:lnTo>
                <a:lnTo>
                  <a:pt x="0" y="5188501"/>
                </a:lnTo>
                <a:lnTo>
                  <a:pt x="0" y="0"/>
                </a:lnTo>
                <a:close/>
              </a:path>
            </a:pathLst>
          </a:custGeom>
          <a:blipFill>
            <a:blip r:embed="rId6"/>
            <a:stretch>
              <a:fillRect l="0" t="0" r="0" b="0"/>
            </a:stretch>
          </a:blipFill>
        </p:spPr>
      </p:sp>
      <p:sp>
        <p:nvSpPr>
          <p:cNvPr name="TextBox 7" id="7"/>
          <p:cNvSpPr txBox="true"/>
          <p:nvPr/>
        </p:nvSpPr>
        <p:spPr>
          <a:xfrm rot="0">
            <a:off x="1218753" y="1266220"/>
            <a:ext cx="8973621" cy="1325871"/>
          </a:xfrm>
          <a:prstGeom prst="rect">
            <a:avLst/>
          </a:prstGeom>
        </p:spPr>
        <p:txBody>
          <a:bodyPr anchor="t" rtlCol="false" tIns="0" lIns="0" bIns="0" rIns="0">
            <a:spAutoFit/>
          </a:bodyPr>
          <a:lstStyle/>
          <a:p>
            <a:pPr algn="l">
              <a:lnSpc>
                <a:spcPts val="8009"/>
              </a:lnSpc>
            </a:pPr>
            <a:r>
              <a:rPr lang="en-US" sz="8999" b="true">
                <a:solidFill>
                  <a:srgbClr val="FFFFFF"/>
                </a:solidFill>
                <a:latin typeface="Heading Now 31-38 Bold"/>
                <a:ea typeface="Heading Now 31-38 Bold"/>
                <a:cs typeface="Heading Now 31-38 Bold"/>
                <a:sym typeface="Heading Now 31-38 Bold"/>
              </a:rPr>
              <a:t>COMMUNICATIONS</a:t>
            </a:r>
          </a:p>
        </p:txBody>
      </p:sp>
      <p:sp>
        <p:nvSpPr>
          <p:cNvPr name="TextBox 8" id="8"/>
          <p:cNvSpPr txBox="true"/>
          <p:nvPr/>
        </p:nvSpPr>
        <p:spPr>
          <a:xfrm rot="0">
            <a:off x="2476347" y="2926071"/>
            <a:ext cx="9012987" cy="959475"/>
          </a:xfrm>
          <a:prstGeom prst="rect">
            <a:avLst/>
          </a:prstGeom>
        </p:spPr>
        <p:txBody>
          <a:bodyPr anchor="t" rtlCol="false" tIns="0" lIns="0" bIns="0" rIns="0">
            <a:spAutoFit/>
          </a:bodyPr>
          <a:lstStyle/>
          <a:p>
            <a:pPr algn="l">
              <a:lnSpc>
                <a:spcPts val="3844"/>
              </a:lnSpc>
              <a:spcBef>
                <a:spcPct val="0"/>
              </a:spcBef>
            </a:pPr>
            <a:r>
              <a:rPr lang="en-US" sz="2746">
                <a:solidFill>
                  <a:srgbClr val="FFFFFF"/>
                </a:solidFill>
                <a:latin typeface="Raleway"/>
                <a:ea typeface="Raleway"/>
                <a:cs typeface="Raleway"/>
                <a:sym typeface="Raleway"/>
              </a:rPr>
              <a:t>Penyampaian informasi tepat pihak, tepat waktu, dan terdokumentasi</a:t>
            </a:r>
          </a:p>
        </p:txBody>
      </p:sp>
      <p:sp>
        <p:nvSpPr>
          <p:cNvPr name="Freeform 9" id="9"/>
          <p:cNvSpPr/>
          <p:nvPr/>
        </p:nvSpPr>
        <p:spPr>
          <a:xfrm flipH="false" flipV="false" rot="0">
            <a:off x="14806255" y="5309776"/>
            <a:ext cx="1952644" cy="1630458"/>
          </a:xfrm>
          <a:custGeom>
            <a:avLst/>
            <a:gdLst/>
            <a:ahLst/>
            <a:cxnLst/>
            <a:rect r="r" b="b" t="t" l="l"/>
            <a:pathLst>
              <a:path h="1630458" w="1952644">
                <a:moveTo>
                  <a:pt x="0" y="0"/>
                </a:moveTo>
                <a:lnTo>
                  <a:pt x="1952644" y="0"/>
                </a:lnTo>
                <a:lnTo>
                  <a:pt x="1952644" y="1630457"/>
                </a:lnTo>
                <a:lnTo>
                  <a:pt x="0" y="1630457"/>
                </a:lnTo>
                <a:lnTo>
                  <a:pt x="0" y="0"/>
                </a:lnTo>
                <a:close/>
              </a:path>
            </a:pathLst>
          </a:custGeom>
          <a:blipFill>
            <a:blip r:embed="rId7"/>
            <a:stretch>
              <a:fillRect l="0" t="0" r="0" b="0"/>
            </a:stretch>
          </a:blipFill>
        </p:spPr>
      </p:sp>
      <p:sp>
        <p:nvSpPr>
          <p:cNvPr name="Freeform 10" id="10"/>
          <p:cNvSpPr/>
          <p:nvPr/>
        </p:nvSpPr>
        <p:spPr>
          <a:xfrm flipH="false" flipV="false" rot="0">
            <a:off x="11048508" y="4597694"/>
            <a:ext cx="2826861" cy="1692583"/>
          </a:xfrm>
          <a:custGeom>
            <a:avLst/>
            <a:gdLst/>
            <a:ahLst/>
            <a:cxnLst/>
            <a:rect r="r" b="b" t="t" l="l"/>
            <a:pathLst>
              <a:path h="1692583" w="2826861">
                <a:moveTo>
                  <a:pt x="0" y="0"/>
                </a:moveTo>
                <a:lnTo>
                  <a:pt x="2826861" y="0"/>
                </a:lnTo>
                <a:lnTo>
                  <a:pt x="2826861" y="1692583"/>
                </a:lnTo>
                <a:lnTo>
                  <a:pt x="0" y="1692583"/>
                </a:lnTo>
                <a:lnTo>
                  <a:pt x="0" y="0"/>
                </a:lnTo>
                <a:close/>
              </a:path>
            </a:pathLst>
          </a:custGeom>
          <a:blipFill>
            <a:blip r:embed="rId8"/>
            <a:stretch>
              <a:fillRect l="0" t="0" r="0" b="0"/>
            </a:stretch>
          </a:blipFill>
        </p:spPr>
      </p:sp>
      <p:sp>
        <p:nvSpPr>
          <p:cNvPr name="Freeform 11" id="11"/>
          <p:cNvSpPr/>
          <p:nvPr/>
        </p:nvSpPr>
        <p:spPr>
          <a:xfrm flipH="false" flipV="false" rot="0">
            <a:off x="1481535" y="4552581"/>
            <a:ext cx="544266" cy="544266"/>
          </a:xfrm>
          <a:custGeom>
            <a:avLst/>
            <a:gdLst/>
            <a:ahLst/>
            <a:cxnLst/>
            <a:rect r="r" b="b" t="t" l="l"/>
            <a:pathLst>
              <a:path h="544266" w="544266">
                <a:moveTo>
                  <a:pt x="0" y="0"/>
                </a:moveTo>
                <a:lnTo>
                  <a:pt x="544266" y="0"/>
                </a:lnTo>
                <a:lnTo>
                  <a:pt x="544266" y="544266"/>
                </a:lnTo>
                <a:lnTo>
                  <a:pt x="0" y="544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476347" y="4190347"/>
            <a:ext cx="8330976" cy="1440751"/>
          </a:xfrm>
          <a:prstGeom prst="rect">
            <a:avLst/>
          </a:prstGeom>
        </p:spPr>
        <p:txBody>
          <a:bodyPr anchor="t" rtlCol="false" tIns="0" lIns="0" bIns="0" rIns="0">
            <a:spAutoFit/>
          </a:bodyPr>
          <a:lstStyle/>
          <a:p>
            <a:pPr algn="l">
              <a:lnSpc>
                <a:spcPts val="3844"/>
              </a:lnSpc>
              <a:spcBef>
                <a:spcPct val="0"/>
              </a:spcBef>
            </a:pPr>
            <a:r>
              <a:rPr lang="en-US" sz="2746">
                <a:solidFill>
                  <a:srgbClr val="FFFFFF"/>
                </a:solidFill>
                <a:latin typeface="Raleway"/>
                <a:ea typeface="Raleway"/>
                <a:cs typeface="Raleway"/>
                <a:sym typeface="Raleway"/>
              </a:rPr>
              <a:t>Seluruh komunikasi dikoordinasikan oleh Project Manager dan sudah diatur jenis, metode serta frekuensi komunikasi tersebut.</a:t>
            </a:r>
          </a:p>
        </p:txBody>
      </p:sp>
      <p:sp>
        <p:nvSpPr>
          <p:cNvPr name="Freeform 13" id="13"/>
          <p:cNvSpPr/>
          <p:nvPr/>
        </p:nvSpPr>
        <p:spPr>
          <a:xfrm flipH="false" flipV="false" rot="0">
            <a:off x="1481535" y="6405440"/>
            <a:ext cx="544266" cy="544266"/>
          </a:xfrm>
          <a:custGeom>
            <a:avLst/>
            <a:gdLst/>
            <a:ahLst/>
            <a:cxnLst/>
            <a:rect r="r" b="b" t="t" l="l"/>
            <a:pathLst>
              <a:path h="544266" w="544266">
                <a:moveTo>
                  <a:pt x="0" y="0"/>
                </a:moveTo>
                <a:lnTo>
                  <a:pt x="544266" y="0"/>
                </a:lnTo>
                <a:lnTo>
                  <a:pt x="544266" y="544265"/>
                </a:lnTo>
                <a:lnTo>
                  <a:pt x="0" y="5442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476347" y="6164497"/>
            <a:ext cx="8053120" cy="959475"/>
          </a:xfrm>
          <a:prstGeom prst="rect">
            <a:avLst/>
          </a:prstGeom>
        </p:spPr>
        <p:txBody>
          <a:bodyPr anchor="t" rtlCol="false" tIns="0" lIns="0" bIns="0" rIns="0">
            <a:spAutoFit/>
          </a:bodyPr>
          <a:lstStyle/>
          <a:p>
            <a:pPr algn="l">
              <a:lnSpc>
                <a:spcPts val="3844"/>
              </a:lnSpc>
              <a:spcBef>
                <a:spcPct val="0"/>
              </a:spcBef>
            </a:pPr>
            <a:r>
              <a:rPr lang="en-US" sz="2746">
                <a:solidFill>
                  <a:srgbClr val="FFFFFF"/>
                </a:solidFill>
                <a:latin typeface="Raleway"/>
                <a:ea typeface="Raleway"/>
                <a:cs typeface="Raleway"/>
                <a:sym typeface="Raleway"/>
              </a:rPr>
              <a:t>Mekanisme pembaruan komunikasi melalui change management</a:t>
            </a:r>
          </a:p>
        </p:txBody>
      </p:sp>
      <p:sp>
        <p:nvSpPr>
          <p:cNvPr name="Freeform 15" id="15"/>
          <p:cNvSpPr/>
          <p:nvPr/>
        </p:nvSpPr>
        <p:spPr>
          <a:xfrm flipH="false" flipV="false" rot="0">
            <a:off x="1481535" y="7812590"/>
            <a:ext cx="544266" cy="544266"/>
          </a:xfrm>
          <a:custGeom>
            <a:avLst/>
            <a:gdLst/>
            <a:ahLst/>
            <a:cxnLst/>
            <a:rect r="r" b="b" t="t" l="l"/>
            <a:pathLst>
              <a:path h="544266" w="544266">
                <a:moveTo>
                  <a:pt x="0" y="0"/>
                </a:moveTo>
                <a:lnTo>
                  <a:pt x="544266" y="0"/>
                </a:lnTo>
                <a:lnTo>
                  <a:pt x="544266" y="544266"/>
                </a:lnTo>
                <a:lnTo>
                  <a:pt x="0" y="544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476347" y="7571648"/>
            <a:ext cx="7716028" cy="959475"/>
          </a:xfrm>
          <a:prstGeom prst="rect">
            <a:avLst/>
          </a:prstGeom>
        </p:spPr>
        <p:txBody>
          <a:bodyPr anchor="t" rtlCol="false" tIns="0" lIns="0" bIns="0" rIns="0">
            <a:spAutoFit/>
          </a:bodyPr>
          <a:lstStyle/>
          <a:p>
            <a:pPr algn="l">
              <a:lnSpc>
                <a:spcPts val="3844"/>
              </a:lnSpc>
              <a:spcBef>
                <a:spcPct val="0"/>
              </a:spcBef>
            </a:pPr>
            <a:r>
              <a:rPr lang="en-US" sz="2746">
                <a:solidFill>
                  <a:srgbClr val="FFFFFF"/>
                </a:solidFill>
                <a:latin typeface="Raleway"/>
                <a:ea typeface="Raleway"/>
                <a:cs typeface="Raleway"/>
                <a:sym typeface="Raleway"/>
              </a:rPr>
              <a:t>Pengendalian informasi sensitif dengan otorisasi manajemen</a:t>
            </a:r>
          </a:p>
        </p:txBody>
      </p:sp>
      <p:sp>
        <p:nvSpPr>
          <p:cNvPr name="Freeform 17" id="17"/>
          <p:cNvSpPr/>
          <p:nvPr/>
        </p:nvSpPr>
        <p:spPr>
          <a:xfrm flipH="false" flipV="false" rot="0">
            <a:off x="16699355" y="1077378"/>
            <a:ext cx="1119890" cy="1471855"/>
          </a:xfrm>
          <a:custGeom>
            <a:avLst/>
            <a:gdLst/>
            <a:ahLst/>
            <a:cxnLst/>
            <a:rect r="r" b="b" t="t" l="l"/>
            <a:pathLst>
              <a:path h="1471855" w="1119890">
                <a:moveTo>
                  <a:pt x="0" y="0"/>
                </a:moveTo>
                <a:lnTo>
                  <a:pt x="1119890" y="0"/>
                </a:lnTo>
                <a:lnTo>
                  <a:pt x="1119890" y="1471855"/>
                </a:lnTo>
                <a:lnTo>
                  <a:pt x="0" y="1471855"/>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545134" y="765632"/>
            <a:ext cx="16598550" cy="8755735"/>
          </a:xfrm>
          <a:custGeom>
            <a:avLst/>
            <a:gdLst/>
            <a:ahLst/>
            <a:cxnLst/>
            <a:rect r="r" b="b" t="t" l="l"/>
            <a:pathLst>
              <a:path h="8755735" w="16598550">
                <a:moveTo>
                  <a:pt x="0" y="0"/>
                </a:moveTo>
                <a:lnTo>
                  <a:pt x="16598551" y="0"/>
                </a:lnTo>
                <a:lnTo>
                  <a:pt x="16598551" y="8755736"/>
                </a:lnTo>
                <a:lnTo>
                  <a:pt x="0" y="875573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35207" y="121768"/>
            <a:ext cx="14017587" cy="1246602"/>
          </a:xfrm>
          <a:prstGeom prst="rect">
            <a:avLst/>
          </a:prstGeom>
        </p:spPr>
        <p:txBody>
          <a:bodyPr anchor="t" rtlCol="false" tIns="0" lIns="0" bIns="0" rIns="0">
            <a:spAutoFit/>
          </a:bodyPr>
          <a:lstStyle/>
          <a:p>
            <a:pPr algn="ctr">
              <a:lnSpc>
                <a:spcPts val="7509"/>
              </a:lnSpc>
            </a:pPr>
            <a:r>
              <a:rPr lang="en-US" b="true" sz="8437" spc="1113">
                <a:solidFill>
                  <a:srgbClr val="FFFFFF"/>
                </a:solidFill>
                <a:latin typeface="Heading Now 31-38 Bold"/>
                <a:ea typeface="Heading Now 31-38 Bold"/>
                <a:cs typeface="Heading Now 31-38 Bold"/>
                <a:sym typeface="Heading Now 31-38 Bold"/>
              </a:rPr>
              <a:t>COMMUNICATION</a:t>
            </a:r>
          </a:p>
        </p:txBody>
      </p:sp>
      <p:sp>
        <p:nvSpPr>
          <p:cNvPr name="Freeform 4" id="4"/>
          <p:cNvSpPr/>
          <p:nvPr/>
        </p:nvSpPr>
        <p:spPr>
          <a:xfrm flipH="false" flipV="false" rot="0">
            <a:off x="240781" y="228686"/>
            <a:ext cx="608706" cy="800014"/>
          </a:xfrm>
          <a:custGeom>
            <a:avLst/>
            <a:gdLst/>
            <a:ahLst/>
            <a:cxnLst/>
            <a:rect r="r" b="b" t="t" l="l"/>
            <a:pathLst>
              <a:path h="800014" w="608706">
                <a:moveTo>
                  <a:pt x="0" y="0"/>
                </a:moveTo>
                <a:lnTo>
                  <a:pt x="608706" y="0"/>
                </a:lnTo>
                <a:lnTo>
                  <a:pt x="608706" y="800014"/>
                </a:lnTo>
                <a:lnTo>
                  <a:pt x="0" y="800014"/>
                </a:lnTo>
                <a:lnTo>
                  <a:pt x="0" y="0"/>
                </a:lnTo>
                <a:close/>
              </a:path>
            </a:pathLst>
          </a:custGeom>
          <a:blipFill>
            <a:blip r:embed="rId4"/>
            <a:stretch>
              <a:fillRect l="0" t="0" r="0" b="0"/>
            </a:stretch>
          </a:blipFill>
        </p:spPr>
      </p:sp>
      <p:grpSp>
        <p:nvGrpSpPr>
          <p:cNvPr name="Group 5" id="5"/>
          <p:cNvGrpSpPr/>
          <p:nvPr/>
        </p:nvGrpSpPr>
        <p:grpSpPr>
          <a:xfrm rot="0">
            <a:off x="3671205" y="3753667"/>
            <a:ext cx="11372206" cy="885721"/>
            <a:chOff x="0" y="0"/>
            <a:chExt cx="2047339" cy="159456"/>
          </a:xfrm>
        </p:grpSpPr>
        <p:sp>
          <p:nvSpPr>
            <p:cNvPr name="Freeform 6" id="6"/>
            <p:cNvSpPr/>
            <p:nvPr/>
          </p:nvSpPr>
          <p:spPr>
            <a:xfrm flipH="false" flipV="false" rot="0">
              <a:off x="0" y="0"/>
              <a:ext cx="2047339" cy="159456"/>
            </a:xfrm>
            <a:custGeom>
              <a:avLst/>
              <a:gdLst/>
              <a:ahLst/>
              <a:cxnLst/>
              <a:rect r="r" b="b" t="t" l="l"/>
              <a:pathLst>
                <a:path h="159456" w="2047339">
                  <a:moveTo>
                    <a:pt x="68078" y="0"/>
                  </a:moveTo>
                  <a:lnTo>
                    <a:pt x="1979261" y="0"/>
                  </a:lnTo>
                  <a:cubicBezTo>
                    <a:pt x="2016859" y="0"/>
                    <a:pt x="2047339" y="30479"/>
                    <a:pt x="2047339" y="68078"/>
                  </a:cubicBezTo>
                  <a:lnTo>
                    <a:pt x="2047339" y="91379"/>
                  </a:lnTo>
                  <a:cubicBezTo>
                    <a:pt x="2047339" y="128977"/>
                    <a:pt x="2016859" y="159456"/>
                    <a:pt x="1979261" y="159456"/>
                  </a:cubicBezTo>
                  <a:lnTo>
                    <a:pt x="68078" y="159456"/>
                  </a:lnTo>
                  <a:cubicBezTo>
                    <a:pt x="50022" y="159456"/>
                    <a:pt x="32706" y="152284"/>
                    <a:pt x="19939" y="139517"/>
                  </a:cubicBezTo>
                  <a:cubicBezTo>
                    <a:pt x="7172" y="126750"/>
                    <a:pt x="0" y="109434"/>
                    <a:pt x="0" y="91379"/>
                  </a:cubicBezTo>
                  <a:lnTo>
                    <a:pt x="0" y="68078"/>
                  </a:lnTo>
                  <a:cubicBezTo>
                    <a:pt x="0" y="30479"/>
                    <a:pt x="30479" y="0"/>
                    <a:pt x="68078"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19050"/>
              <a:ext cx="2047339" cy="140406"/>
            </a:xfrm>
            <a:prstGeom prst="rect">
              <a:avLst/>
            </a:prstGeom>
          </p:spPr>
          <p:txBody>
            <a:bodyPr anchor="ctr" rtlCol="false" tIns="80774" lIns="80774" bIns="80774" rIns="80774"/>
            <a:lstStyle/>
            <a:p>
              <a:pPr algn="ctr">
                <a:lnSpc>
                  <a:spcPts val="2484"/>
                </a:lnSpc>
              </a:pPr>
            </a:p>
          </p:txBody>
        </p:sp>
      </p:grpSp>
      <p:sp>
        <p:nvSpPr>
          <p:cNvPr name="TextBox 8" id="8"/>
          <p:cNvSpPr txBox="true"/>
          <p:nvPr/>
        </p:nvSpPr>
        <p:spPr>
          <a:xfrm rot="0">
            <a:off x="4313956" y="4030029"/>
            <a:ext cx="10382263" cy="352049"/>
          </a:xfrm>
          <a:prstGeom prst="rect">
            <a:avLst/>
          </a:prstGeom>
        </p:spPr>
        <p:txBody>
          <a:bodyPr anchor="t" rtlCol="false" tIns="0" lIns="0" bIns="0" rIns="0">
            <a:spAutoFit/>
          </a:bodyPr>
          <a:lstStyle/>
          <a:p>
            <a:pPr algn="ctr">
              <a:lnSpc>
                <a:spcPts val="2673"/>
              </a:lnSpc>
            </a:pPr>
            <a:r>
              <a:rPr lang="en-US" b="true" sz="2475">
                <a:solidFill>
                  <a:srgbClr val="FFFFFF"/>
                </a:solidFill>
                <a:latin typeface="Raleway Bold"/>
                <a:ea typeface="Raleway Bold"/>
                <a:cs typeface="Raleway Bold"/>
                <a:sym typeface="Raleway Bold"/>
              </a:rPr>
              <a:t>Metode utama: rapat, email resmi, grup internal, dan sistem tracking</a:t>
            </a:r>
          </a:p>
        </p:txBody>
      </p:sp>
      <p:sp>
        <p:nvSpPr>
          <p:cNvPr name="Freeform 9" id="9"/>
          <p:cNvSpPr/>
          <p:nvPr/>
        </p:nvSpPr>
        <p:spPr>
          <a:xfrm flipH="false" flipV="false" rot="0">
            <a:off x="3235963" y="3648468"/>
            <a:ext cx="1077993" cy="1076646"/>
          </a:xfrm>
          <a:custGeom>
            <a:avLst/>
            <a:gdLst/>
            <a:ahLst/>
            <a:cxnLst/>
            <a:rect r="r" b="b" t="t" l="l"/>
            <a:pathLst>
              <a:path h="1076646" w="1077993">
                <a:moveTo>
                  <a:pt x="0" y="0"/>
                </a:moveTo>
                <a:lnTo>
                  <a:pt x="1077993" y="0"/>
                </a:lnTo>
                <a:lnTo>
                  <a:pt x="1077993" y="1076645"/>
                </a:lnTo>
                <a:lnTo>
                  <a:pt x="0" y="1076645"/>
                </a:lnTo>
                <a:lnTo>
                  <a:pt x="0" y="0"/>
                </a:lnTo>
                <a:close/>
              </a:path>
            </a:pathLst>
          </a:custGeom>
          <a:blipFill>
            <a:blip r:embed="rId5"/>
            <a:stretch>
              <a:fillRect l="0" t="0" r="0" b="0"/>
            </a:stretch>
          </a:blipFill>
        </p:spPr>
      </p:sp>
      <p:grpSp>
        <p:nvGrpSpPr>
          <p:cNvPr name="Group 10" id="10"/>
          <p:cNvGrpSpPr/>
          <p:nvPr/>
        </p:nvGrpSpPr>
        <p:grpSpPr>
          <a:xfrm rot="0">
            <a:off x="3633423" y="5048963"/>
            <a:ext cx="11438324" cy="2132513"/>
            <a:chOff x="0" y="0"/>
            <a:chExt cx="2059242" cy="383916"/>
          </a:xfrm>
        </p:grpSpPr>
        <p:sp>
          <p:nvSpPr>
            <p:cNvPr name="Freeform 11" id="11"/>
            <p:cNvSpPr/>
            <p:nvPr/>
          </p:nvSpPr>
          <p:spPr>
            <a:xfrm flipH="false" flipV="false" rot="0">
              <a:off x="0" y="0"/>
              <a:ext cx="2059242" cy="383916"/>
            </a:xfrm>
            <a:custGeom>
              <a:avLst/>
              <a:gdLst/>
              <a:ahLst/>
              <a:cxnLst/>
              <a:rect r="r" b="b" t="t" l="l"/>
              <a:pathLst>
                <a:path h="383916" w="2059242">
                  <a:moveTo>
                    <a:pt x="67684" y="0"/>
                  </a:moveTo>
                  <a:lnTo>
                    <a:pt x="1991558" y="0"/>
                  </a:lnTo>
                  <a:cubicBezTo>
                    <a:pt x="2009509" y="0"/>
                    <a:pt x="2026725" y="7131"/>
                    <a:pt x="2039418" y="19824"/>
                  </a:cubicBezTo>
                  <a:cubicBezTo>
                    <a:pt x="2052111" y="32517"/>
                    <a:pt x="2059242" y="49733"/>
                    <a:pt x="2059242" y="67684"/>
                  </a:cubicBezTo>
                  <a:lnTo>
                    <a:pt x="2059242" y="316232"/>
                  </a:lnTo>
                  <a:cubicBezTo>
                    <a:pt x="2059242" y="334183"/>
                    <a:pt x="2052111" y="351399"/>
                    <a:pt x="2039418" y="364092"/>
                  </a:cubicBezTo>
                  <a:cubicBezTo>
                    <a:pt x="2026725" y="376785"/>
                    <a:pt x="2009509" y="383916"/>
                    <a:pt x="1991558" y="383916"/>
                  </a:cubicBezTo>
                  <a:lnTo>
                    <a:pt x="67684" y="383916"/>
                  </a:lnTo>
                  <a:cubicBezTo>
                    <a:pt x="49733" y="383916"/>
                    <a:pt x="32517" y="376785"/>
                    <a:pt x="19824" y="364092"/>
                  </a:cubicBezTo>
                  <a:cubicBezTo>
                    <a:pt x="7131" y="351399"/>
                    <a:pt x="0" y="334183"/>
                    <a:pt x="0" y="316232"/>
                  </a:cubicBezTo>
                  <a:lnTo>
                    <a:pt x="0" y="67684"/>
                  </a:lnTo>
                  <a:cubicBezTo>
                    <a:pt x="0" y="49733"/>
                    <a:pt x="7131" y="32517"/>
                    <a:pt x="19824" y="19824"/>
                  </a:cubicBezTo>
                  <a:cubicBezTo>
                    <a:pt x="32517" y="7131"/>
                    <a:pt x="49733" y="0"/>
                    <a:pt x="67684" y="0"/>
                  </a:cubicBezTo>
                  <a:close/>
                </a:path>
              </a:pathLst>
            </a:custGeom>
            <a:solidFill>
              <a:srgbClr val="000000">
                <a:alpha val="0"/>
              </a:srgbClr>
            </a:solidFill>
            <a:ln w="28575" cap="rnd">
              <a:solidFill>
                <a:srgbClr val="FFFFFF"/>
              </a:solidFill>
              <a:prstDash val="solid"/>
              <a:round/>
            </a:ln>
          </p:spPr>
        </p:sp>
        <p:sp>
          <p:nvSpPr>
            <p:cNvPr name="TextBox 12" id="12"/>
            <p:cNvSpPr txBox="true"/>
            <p:nvPr/>
          </p:nvSpPr>
          <p:spPr>
            <a:xfrm>
              <a:off x="0" y="19050"/>
              <a:ext cx="2059242" cy="364866"/>
            </a:xfrm>
            <a:prstGeom prst="rect">
              <a:avLst/>
            </a:prstGeom>
          </p:spPr>
          <p:txBody>
            <a:bodyPr anchor="ctr" rtlCol="false" tIns="80774" lIns="80774" bIns="80774" rIns="80774"/>
            <a:lstStyle/>
            <a:p>
              <a:pPr algn="ctr">
                <a:lnSpc>
                  <a:spcPts val="2484"/>
                </a:lnSpc>
              </a:pPr>
            </a:p>
          </p:txBody>
        </p:sp>
      </p:grpSp>
      <p:sp>
        <p:nvSpPr>
          <p:cNvPr name="TextBox 13" id="13"/>
          <p:cNvSpPr txBox="true"/>
          <p:nvPr/>
        </p:nvSpPr>
        <p:spPr>
          <a:xfrm rot="0">
            <a:off x="4259798" y="5296613"/>
            <a:ext cx="9861940" cy="415295"/>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Komunikasi Rutin</a:t>
            </a:r>
          </a:p>
        </p:txBody>
      </p:sp>
      <p:grpSp>
        <p:nvGrpSpPr>
          <p:cNvPr name="Group 14" id="14"/>
          <p:cNvGrpSpPr/>
          <p:nvPr/>
        </p:nvGrpSpPr>
        <p:grpSpPr>
          <a:xfrm rot="0">
            <a:off x="4556089" y="5883227"/>
            <a:ext cx="2773660" cy="955349"/>
            <a:chOff x="0" y="0"/>
            <a:chExt cx="499342" cy="171992"/>
          </a:xfrm>
        </p:grpSpPr>
        <p:sp>
          <p:nvSpPr>
            <p:cNvPr name="Freeform 15" id="15"/>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16" id="16"/>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Weekly</a:t>
              </a:r>
            </a:p>
            <a:p>
              <a:pPr algn="ctr">
                <a:lnSpc>
                  <a:spcPts val="2484"/>
                </a:lnSpc>
              </a:pPr>
              <a:r>
                <a:rPr lang="en-US" sz="2300">
                  <a:solidFill>
                    <a:srgbClr val="FFFFFF"/>
                  </a:solidFill>
                  <a:latin typeface="Raleway"/>
                  <a:ea typeface="Raleway"/>
                  <a:cs typeface="Raleway"/>
                  <a:sym typeface="Raleway"/>
                </a:rPr>
                <a:t> Koordinasi Tim</a:t>
              </a:r>
            </a:p>
          </p:txBody>
        </p:sp>
      </p:grpSp>
      <p:grpSp>
        <p:nvGrpSpPr>
          <p:cNvPr name="Group 17" id="17"/>
          <p:cNvGrpSpPr/>
          <p:nvPr/>
        </p:nvGrpSpPr>
        <p:grpSpPr>
          <a:xfrm rot="0">
            <a:off x="7803938" y="5883227"/>
            <a:ext cx="2773660" cy="955349"/>
            <a:chOff x="0" y="0"/>
            <a:chExt cx="499342" cy="171992"/>
          </a:xfrm>
        </p:grpSpPr>
        <p:sp>
          <p:nvSpPr>
            <p:cNvPr name="Freeform 18" id="18"/>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19" id="19"/>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Monthly </a:t>
              </a:r>
            </a:p>
            <a:p>
              <a:pPr algn="ctr">
                <a:lnSpc>
                  <a:spcPts val="2484"/>
                </a:lnSpc>
              </a:pPr>
              <a:r>
                <a:rPr lang="en-US" sz="2300">
                  <a:solidFill>
                    <a:srgbClr val="FFFFFF"/>
                  </a:solidFill>
                  <a:latin typeface="Raleway"/>
                  <a:ea typeface="Raleway"/>
                  <a:cs typeface="Raleway"/>
                  <a:sym typeface="Raleway"/>
                </a:rPr>
                <a:t>Laporan status </a:t>
              </a:r>
            </a:p>
          </p:txBody>
        </p:sp>
      </p:grpSp>
      <p:grpSp>
        <p:nvGrpSpPr>
          <p:cNvPr name="Group 20" id="20"/>
          <p:cNvGrpSpPr/>
          <p:nvPr/>
        </p:nvGrpSpPr>
        <p:grpSpPr>
          <a:xfrm rot="0">
            <a:off x="11053847" y="5883227"/>
            <a:ext cx="3410263" cy="955349"/>
            <a:chOff x="0" y="0"/>
            <a:chExt cx="613950" cy="171992"/>
          </a:xfrm>
        </p:grpSpPr>
        <p:sp>
          <p:nvSpPr>
            <p:cNvPr name="Freeform 21" id="21"/>
            <p:cNvSpPr/>
            <p:nvPr/>
          </p:nvSpPr>
          <p:spPr>
            <a:xfrm flipH="false" flipV="false" rot="0">
              <a:off x="0" y="0"/>
              <a:ext cx="613950" cy="171992"/>
            </a:xfrm>
            <a:custGeom>
              <a:avLst/>
              <a:gdLst/>
              <a:ahLst/>
              <a:cxnLst/>
              <a:rect r="r" b="b" t="t" l="l"/>
              <a:pathLst>
                <a:path h="171992" w="613950">
                  <a:moveTo>
                    <a:pt x="85996" y="0"/>
                  </a:moveTo>
                  <a:lnTo>
                    <a:pt x="527954" y="0"/>
                  </a:lnTo>
                  <a:cubicBezTo>
                    <a:pt x="575448" y="0"/>
                    <a:pt x="613950" y="38502"/>
                    <a:pt x="613950" y="85996"/>
                  </a:cubicBezTo>
                  <a:lnTo>
                    <a:pt x="613950" y="85996"/>
                  </a:lnTo>
                  <a:cubicBezTo>
                    <a:pt x="613950" y="133490"/>
                    <a:pt x="575448" y="171992"/>
                    <a:pt x="527954"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22" id="22"/>
            <p:cNvSpPr txBox="true"/>
            <p:nvPr/>
          </p:nvSpPr>
          <p:spPr>
            <a:xfrm>
              <a:off x="0" y="19050"/>
              <a:ext cx="613950"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Berkala </a:t>
              </a:r>
            </a:p>
            <a:p>
              <a:pPr algn="ctr">
                <a:lnSpc>
                  <a:spcPts val="2484"/>
                </a:lnSpc>
              </a:pPr>
              <a:r>
                <a:rPr lang="en-US" sz="2300">
                  <a:solidFill>
                    <a:srgbClr val="FFFFFF"/>
                  </a:solidFill>
                  <a:latin typeface="Raleway"/>
                  <a:ea typeface="Raleway"/>
                  <a:cs typeface="Raleway"/>
                  <a:sym typeface="Raleway"/>
                </a:rPr>
                <a:t>Update ke pelanggan</a:t>
              </a:r>
            </a:p>
          </p:txBody>
        </p:sp>
      </p:grpSp>
      <p:sp>
        <p:nvSpPr>
          <p:cNvPr name="TextBox 23" id="23"/>
          <p:cNvSpPr txBox="true"/>
          <p:nvPr/>
        </p:nvSpPr>
        <p:spPr>
          <a:xfrm rot="0">
            <a:off x="2135207" y="1514370"/>
            <a:ext cx="14017587" cy="459362"/>
          </a:xfrm>
          <a:prstGeom prst="rect">
            <a:avLst/>
          </a:prstGeom>
        </p:spPr>
        <p:txBody>
          <a:bodyPr anchor="t" rtlCol="false" tIns="0" lIns="0" bIns="0" rIns="0">
            <a:spAutoFit/>
          </a:bodyPr>
          <a:lstStyle/>
          <a:p>
            <a:pPr algn="ctr">
              <a:lnSpc>
                <a:spcPts val="2848"/>
              </a:lnSpc>
            </a:pPr>
            <a:r>
              <a:rPr lang="en-US" b="true" sz="3200" spc="422">
                <a:solidFill>
                  <a:srgbClr val="FFFFFF"/>
                </a:solidFill>
                <a:latin typeface="Heading Now 31-38 Bold"/>
                <a:ea typeface="Heading Now 31-38 Bold"/>
                <a:cs typeface="Heading Now 31-38 Bold"/>
                <a:sym typeface="Heading Now 31-38 Bold"/>
              </a:rPr>
              <a:t>STAKEHOLDER, METODE &amp; ESKALASI</a:t>
            </a:r>
          </a:p>
        </p:txBody>
      </p:sp>
      <p:grpSp>
        <p:nvGrpSpPr>
          <p:cNvPr name="Group 24" id="24"/>
          <p:cNvGrpSpPr/>
          <p:nvPr/>
        </p:nvGrpSpPr>
        <p:grpSpPr>
          <a:xfrm rot="0">
            <a:off x="3671205" y="2353172"/>
            <a:ext cx="11372206" cy="971446"/>
            <a:chOff x="0" y="0"/>
            <a:chExt cx="2047339" cy="174889"/>
          </a:xfrm>
        </p:grpSpPr>
        <p:sp>
          <p:nvSpPr>
            <p:cNvPr name="Freeform 25" id="25"/>
            <p:cNvSpPr/>
            <p:nvPr/>
          </p:nvSpPr>
          <p:spPr>
            <a:xfrm flipH="false" flipV="false" rot="0">
              <a:off x="0" y="0"/>
              <a:ext cx="2047339" cy="174889"/>
            </a:xfrm>
            <a:custGeom>
              <a:avLst/>
              <a:gdLst/>
              <a:ahLst/>
              <a:cxnLst/>
              <a:rect r="r" b="b" t="t" l="l"/>
              <a:pathLst>
                <a:path h="174889" w="2047339">
                  <a:moveTo>
                    <a:pt x="68078" y="0"/>
                  </a:moveTo>
                  <a:lnTo>
                    <a:pt x="1979261" y="0"/>
                  </a:lnTo>
                  <a:cubicBezTo>
                    <a:pt x="2016859" y="0"/>
                    <a:pt x="2047339" y="30479"/>
                    <a:pt x="2047339" y="68078"/>
                  </a:cubicBezTo>
                  <a:lnTo>
                    <a:pt x="2047339" y="106812"/>
                  </a:lnTo>
                  <a:cubicBezTo>
                    <a:pt x="2047339" y="124867"/>
                    <a:pt x="2040166" y="142183"/>
                    <a:pt x="2027399" y="154950"/>
                  </a:cubicBezTo>
                  <a:cubicBezTo>
                    <a:pt x="2014632" y="167717"/>
                    <a:pt x="1997316" y="174889"/>
                    <a:pt x="1979261" y="174889"/>
                  </a:cubicBezTo>
                  <a:lnTo>
                    <a:pt x="68078" y="174889"/>
                  </a:lnTo>
                  <a:cubicBezTo>
                    <a:pt x="30479" y="174889"/>
                    <a:pt x="0" y="144410"/>
                    <a:pt x="0" y="106812"/>
                  </a:cubicBezTo>
                  <a:lnTo>
                    <a:pt x="0" y="68078"/>
                  </a:lnTo>
                  <a:cubicBezTo>
                    <a:pt x="0" y="30479"/>
                    <a:pt x="30479" y="0"/>
                    <a:pt x="68078" y="0"/>
                  </a:cubicBezTo>
                  <a:close/>
                </a:path>
              </a:pathLst>
            </a:custGeom>
            <a:solidFill>
              <a:srgbClr val="000000">
                <a:alpha val="0"/>
              </a:srgbClr>
            </a:solidFill>
            <a:ln w="28575" cap="rnd">
              <a:solidFill>
                <a:srgbClr val="FFFFFF"/>
              </a:solidFill>
              <a:prstDash val="solid"/>
              <a:round/>
            </a:ln>
          </p:spPr>
        </p:sp>
        <p:sp>
          <p:nvSpPr>
            <p:cNvPr name="TextBox 26" id="26"/>
            <p:cNvSpPr txBox="true"/>
            <p:nvPr/>
          </p:nvSpPr>
          <p:spPr>
            <a:xfrm>
              <a:off x="0" y="19050"/>
              <a:ext cx="2047339" cy="155839"/>
            </a:xfrm>
            <a:prstGeom prst="rect">
              <a:avLst/>
            </a:prstGeom>
          </p:spPr>
          <p:txBody>
            <a:bodyPr anchor="ctr" rtlCol="false" tIns="80774" lIns="80774" bIns="80774" rIns="80774"/>
            <a:lstStyle/>
            <a:p>
              <a:pPr algn="ctr">
                <a:lnSpc>
                  <a:spcPts val="2484"/>
                </a:lnSpc>
              </a:pPr>
            </a:p>
          </p:txBody>
        </p:sp>
      </p:grpSp>
      <p:sp>
        <p:nvSpPr>
          <p:cNvPr name="TextBox 27" id="27"/>
          <p:cNvSpPr txBox="true"/>
          <p:nvPr/>
        </p:nvSpPr>
        <p:spPr>
          <a:xfrm rot="0">
            <a:off x="4313956" y="2502796"/>
            <a:ext cx="10086704" cy="736097"/>
          </a:xfrm>
          <a:prstGeom prst="rect">
            <a:avLst/>
          </a:prstGeom>
        </p:spPr>
        <p:txBody>
          <a:bodyPr anchor="t" rtlCol="false" tIns="0" lIns="0" bIns="0" rIns="0">
            <a:spAutoFit/>
          </a:bodyPr>
          <a:lstStyle/>
          <a:p>
            <a:pPr algn="ctr">
              <a:lnSpc>
                <a:spcPts val="2889"/>
              </a:lnSpc>
            </a:pPr>
            <a:r>
              <a:rPr lang="en-US" b="true" sz="2675">
                <a:solidFill>
                  <a:srgbClr val="FFFFFF"/>
                </a:solidFill>
                <a:latin typeface="Raleway Bold"/>
                <a:ea typeface="Raleway Bold"/>
                <a:cs typeface="Raleway Bold"/>
                <a:sym typeface="Raleway Bold"/>
              </a:rPr>
              <a:t>Kebutuhan komunikasi stakeholder dicatat dalam </a:t>
            </a:r>
            <a:r>
              <a:rPr lang="en-US" b="true" sz="2675" i="true">
                <a:solidFill>
                  <a:srgbClr val="FFFFFF"/>
                </a:solidFill>
                <a:latin typeface="Raleway Bold Italics"/>
                <a:ea typeface="Raleway Bold Italics"/>
                <a:cs typeface="Raleway Bold Italics"/>
                <a:sym typeface="Raleway Bold Italics"/>
              </a:rPr>
              <a:t>Stakeholder Register </a:t>
            </a:r>
            <a:r>
              <a:rPr lang="en-US" b="true" sz="2675">
                <a:solidFill>
                  <a:srgbClr val="FFFFFF"/>
                </a:solidFill>
                <a:latin typeface="Raleway Bold"/>
                <a:ea typeface="Raleway Bold"/>
                <a:cs typeface="Raleway Bold"/>
                <a:sym typeface="Raleway Bold"/>
              </a:rPr>
              <a:t>&amp; </a:t>
            </a:r>
            <a:r>
              <a:rPr lang="en-US" b="true" sz="2675" i="true">
                <a:solidFill>
                  <a:srgbClr val="FFFFFF"/>
                </a:solidFill>
                <a:latin typeface="Raleway Bold Italics"/>
                <a:ea typeface="Raleway Bold Italics"/>
                <a:cs typeface="Raleway Bold Italics"/>
                <a:sym typeface="Raleway Bold Italics"/>
              </a:rPr>
              <a:t>Communication Matrix</a:t>
            </a:r>
          </a:p>
        </p:txBody>
      </p:sp>
      <p:sp>
        <p:nvSpPr>
          <p:cNvPr name="Freeform 28" id="28"/>
          <p:cNvSpPr/>
          <p:nvPr/>
        </p:nvSpPr>
        <p:spPr>
          <a:xfrm flipH="false" flipV="false" rot="0">
            <a:off x="3235963" y="2247972"/>
            <a:ext cx="1077993" cy="1076646"/>
          </a:xfrm>
          <a:custGeom>
            <a:avLst/>
            <a:gdLst/>
            <a:ahLst/>
            <a:cxnLst/>
            <a:rect r="r" b="b" t="t" l="l"/>
            <a:pathLst>
              <a:path h="1076646" w="1077993">
                <a:moveTo>
                  <a:pt x="0" y="0"/>
                </a:moveTo>
                <a:lnTo>
                  <a:pt x="1077993" y="0"/>
                </a:lnTo>
                <a:lnTo>
                  <a:pt x="1077993" y="1076646"/>
                </a:lnTo>
                <a:lnTo>
                  <a:pt x="0" y="1076646"/>
                </a:lnTo>
                <a:lnTo>
                  <a:pt x="0" y="0"/>
                </a:lnTo>
                <a:close/>
              </a:path>
            </a:pathLst>
          </a:custGeom>
          <a:blipFill>
            <a:blip r:embed="rId5"/>
            <a:stretch>
              <a:fillRect l="0" t="0" r="0" b="0"/>
            </a:stretch>
          </a:blipFill>
        </p:spPr>
      </p:sp>
      <p:grpSp>
        <p:nvGrpSpPr>
          <p:cNvPr name="Group 29" id="29"/>
          <p:cNvGrpSpPr/>
          <p:nvPr/>
        </p:nvGrpSpPr>
        <p:grpSpPr>
          <a:xfrm rot="0">
            <a:off x="3235963" y="7591052"/>
            <a:ext cx="11835784" cy="2132513"/>
            <a:chOff x="0" y="0"/>
            <a:chExt cx="15781045" cy="2843351"/>
          </a:xfrm>
        </p:grpSpPr>
        <p:grpSp>
          <p:nvGrpSpPr>
            <p:cNvPr name="Group 30" id="30"/>
            <p:cNvGrpSpPr/>
            <p:nvPr/>
          </p:nvGrpSpPr>
          <p:grpSpPr>
            <a:xfrm rot="0">
              <a:off x="567727" y="0"/>
              <a:ext cx="15213318" cy="2843351"/>
              <a:chOff x="0" y="0"/>
              <a:chExt cx="2054141" cy="383916"/>
            </a:xfrm>
          </p:grpSpPr>
          <p:sp>
            <p:nvSpPr>
              <p:cNvPr name="Freeform 31" id="31"/>
              <p:cNvSpPr/>
              <p:nvPr/>
            </p:nvSpPr>
            <p:spPr>
              <a:xfrm flipH="false" flipV="false" rot="0">
                <a:off x="0" y="0"/>
                <a:ext cx="2054141" cy="383916"/>
              </a:xfrm>
              <a:custGeom>
                <a:avLst/>
                <a:gdLst/>
                <a:ahLst/>
                <a:cxnLst/>
                <a:rect r="r" b="b" t="t" l="l"/>
                <a:pathLst>
                  <a:path h="383916" w="2054141">
                    <a:moveTo>
                      <a:pt x="67852" y="0"/>
                    </a:moveTo>
                    <a:lnTo>
                      <a:pt x="1986289" y="0"/>
                    </a:lnTo>
                    <a:cubicBezTo>
                      <a:pt x="2023762" y="0"/>
                      <a:pt x="2054141" y="30378"/>
                      <a:pt x="2054141" y="67852"/>
                    </a:cubicBezTo>
                    <a:lnTo>
                      <a:pt x="2054141" y="316064"/>
                    </a:lnTo>
                    <a:cubicBezTo>
                      <a:pt x="2054141" y="353538"/>
                      <a:pt x="2023762" y="383916"/>
                      <a:pt x="1986289" y="383916"/>
                    </a:cubicBezTo>
                    <a:lnTo>
                      <a:pt x="67852" y="383916"/>
                    </a:lnTo>
                    <a:cubicBezTo>
                      <a:pt x="30378" y="383916"/>
                      <a:pt x="0" y="353538"/>
                      <a:pt x="0" y="316064"/>
                    </a:cubicBezTo>
                    <a:lnTo>
                      <a:pt x="0" y="67852"/>
                    </a:lnTo>
                    <a:cubicBezTo>
                      <a:pt x="0" y="30378"/>
                      <a:pt x="30378" y="0"/>
                      <a:pt x="67852" y="0"/>
                    </a:cubicBezTo>
                    <a:close/>
                  </a:path>
                </a:pathLst>
              </a:custGeom>
              <a:solidFill>
                <a:srgbClr val="000000">
                  <a:alpha val="0"/>
                </a:srgbClr>
              </a:solidFill>
              <a:ln w="28575" cap="rnd">
                <a:solidFill>
                  <a:srgbClr val="FFFFFF"/>
                </a:solidFill>
                <a:prstDash val="solid"/>
                <a:round/>
              </a:ln>
            </p:spPr>
          </p:sp>
          <p:sp>
            <p:nvSpPr>
              <p:cNvPr name="TextBox 32" id="32"/>
              <p:cNvSpPr txBox="true"/>
              <p:nvPr/>
            </p:nvSpPr>
            <p:spPr>
              <a:xfrm>
                <a:off x="0" y="19050"/>
                <a:ext cx="2054141" cy="364866"/>
              </a:xfrm>
              <a:prstGeom prst="rect">
                <a:avLst/>
              </a:prstGeom>
            </p:spPr>
            <p:txBody>
              <a:bodyPr anchor="ctr" rtlCol="false" tIns="80774" lIns="80774" bIns="80774" rIns="80774"/>
              <a:lstStyle/>
              <a:p>
                <a:pPr algn="ctr">
                  <a:lnSpc>
                    <a:spcPts val="2484"/>
                  </a:lnSpc>
                </a:pPr>
              </a:p>
            </p:txBody>
          </p:sp>
        </p:grpSp>
        <p:sp>
          <p:nvSpPr>
            <p:cNvPr name="TextBox 33" id="33"/>
            <p:cNvSpPr txBox="true"/>
            <p:nvPr/>
          </p:nvSpPr>
          <p:spPr>
            <a:xfrm rot="0">
              <a:off x="1599760" y="344772"/>
              <a:ext cx="13149253" cy="560076"/>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Eskalasi Isu:</a:t>
              </a:r>
            </a:p>
          </p:txBody>
        </p:sp>
        <p:grpSp>
          <p:nvGrpSpPr>
            <p:cNvPr name="Group 34" id="34"/>
            <p:cNvGrpSpPr/>
            <p:nvPr/>
          </p:nvGrpSpPr>
          <p:grpSpPr>
            <a:xfrm rot="0">
              <a:off x="1797949" y="1112352"/>
              <a:ext cx="3698213" cy="1273799"/>
              <a:chOff x="0" y="0"/>
              <a:chExt cx="499342" cy="171992"/>
            </a:xfrm>
          </p:grpSpPr>
          <p:sp>
            <p:nvSpPr>
              <p:cNvPr name="Freeform 35" id="35"/>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36" id="36"/>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High </a:t>
                </a:r>
              </a:p>
              <a:p>
                <a:pPr algn="ctr">
                  <a:lnSpc>
                    <a:spcPts val="2484"/>
                  </a:lnSpc>
                </a:pPr>
                <a:r>
                  <a:rPr lang="en-US" sz="2300">
                    <a:solidFill>
                      <a:srgbClr val="FFFFFF"/>
                    </a:solidFill>
                    <a:latin typeface="Raleway"/>
                    <a:ea typeface="Raleway"/>
                    <a:cs typeface="Raleway"/>
                    <a:sym typeface="Raleway"/>
                  </a:rPr>
                  <a:t>Ex. Sponsor </a:t>
                </a:r>
              </a:p>
            </p:txBody>
          </p:sp>
        </p:grpSp>
        <p:grpSp>
          <p:nvGrpSpPr>
            <p:cNvPr name="Group 37" id="37"/>
            <p:cNvGrpSpPr/>
            <p:nvPr/>
          </p:nvGrpSpPr>
          <p:grpSpPr>
            <a:xfrm rot="0">
              <a:off x="6128414" y="1112352"/>
              <a:ext cx="3698213" cy="1273799"/>
              <a:chOff x="0" y="0"/>
              <a:chExt cx="499342" cy="171992"/>
            </a:xfrm>
          </p:grpSpPr>
          <p:sp>
            <p:nvSpPr>
              <p:cNvPr name="Freeform 38" id="38"/>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39" id="39"/>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Medium </a:t>
                </a:r>
              </a:p>
              <a:p>
                <a:pPr algn="ctr">
                  <a:lnSpc>
                    <a:spcPts val="2484"/>
                  </a:lnSpc>
                </a:pPr>
                <a:r>
                  <a:rPr lang="en-US" sz="2300">
                    <a:solidFill>
                      <a:srgbClr val="FFFFFF"/>
                    </a:solidFill>
                    <a:latin typeface="Raleway"/>
                    <a:ea typeface="Raleway"/>
                    <a:cs typeface="Raleway"/>
                    <a:sym typeface="Raleway"/>
                  </a:rPr>
                  <a:t>Dep. Sponsor</a:t>
                </a:r>
              </a:p>
            </p:txBody>
          </p:sp>
        </p:grpSp>
        <p:grpSp>
          <p:nvGrpSpPr>
            <p:cNvPr name="Group 40" id="40"/>
            <p:cNvGrpSpPr/>
            <p:nvPr/>
          </p:nvGrpSpPr>
          <p:grpSpPr>
            <a:xfrm rot="0">
              <a:off x="10461627" y="1112352"/>
              <a:ext cx="4547017" cy="1273799"/>
              <a:chOff x="0" y="0"/>
              <a:chExt cx="613950" cy="171992"/>
            </a:xfrm>
          </p:grpSpPr>
          <p:sp>
            <p:nvSpPr>
              <p:cNvPr name="Freeform 41" id="41"/>
              <p:cNvSpPr/>
              <p:nvPr/>
            </p:nvSpPr>
            <p:spPr>
              <a:xfrm flipH="false" flipV="false" rot="0">
                <a:off x="0" y="0"/>
                <a:ext cx="613950" cy="171992"/>
              </a:xfrm>
              <a:custGeom>
                <a:avLst/>
                <a:gdLst/>
                <a:ahLst/>
                <a:cxnLst/>
                <a:rect r="r" b="b" t="t" l="l"/>
                <a:pathLst>
                  <a:path h="171992" w="613950">
                    <a:moveTo>
                      <a:pt x="85996" y="0"/>
                    </a:moveTo>
                    <a:lnTo>
                      <a:pt x="527954" y="0"/>
                    </a:lnTo>
                    <a:cubicBezTo>
                      <a:pt x="575448" y="0"/>
                      <a:pt x="613950" y="38502"/>
                      <a:pt x="613950" y="85996"/>
                    </a:cubicBezTo>
                    <a:lnTo>
                      <a:pt x="613950" y="85996"/>
                    </a:lnTo>
                    <a:cubicBezTo>
                      <a:pt x="613950" y="133490"/>
                      <a:pt x="575448" y="171992"/>
                      <a:pt x="527954"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42" id="42"/>
              <p:cNvSpPr txBox="true"/>
              <p:nvPr/>
            </p:nvSpPr>
            <p:spPr>
              <a:xfrm>
                <a:off x="0" y="19050"/>
                <a:ext cx="613950"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Low</a:t>
                </a:r>
              </a:p>
              <a:p>
                <a:pPr algn="ctr">
                  <a:lnSpc>
                    <a:spcPts val="2484"/>
                  </a:lnSpc>
                </a:pPr>
                <a:r>
                  <a:rPr lang="en-US" sz="2300">
                    <a:solidFill>
                      <a:srgbClr val="FFFFFF"/>
                    </a:solidFill>
                    <a:latin typeface="Raleway"/>
                    <a:ea typeface="Raleway"/>
                    <a:cs typeface="Raleway"/>
                    <a:sym typeface="Raleway"/>
                  </a:rPr>
                  <a:t>Project Manager</a:t>
                </a:r>
              </a:p>
            </p:txBody>
          </p:sp>
        </p:grpSp>
        <p:sp>
          <p:nvSpPr>
            <p:cNvPr name="Freeform 43" id="43"/>
            <p:cNvSpPr/>
            <p:nvPr/>
          </p:nvSpPr>
          <p:spPr>
            <a:xfrm flipH="false" flipV="false" rot="0">
              <a:off x="0" y="703912"/>
              <a:ext cx="1437324" cy="1435527"/>
            </a:xfrm>
            <a:custGeom>
              <a:avLst/>
              <a:gdLst/>
              <a:ahLst/>
              <a:cxnLst/>
              <a:rect r="r" b="b" t="t" l="l"/>
              <a:pathLst>
                <a:path h="1435527" w="1437324">
                  <a:moveTo>
                    <a:pt x="0" y="0"/>
                  </a:moveTo>
                  <a:lnTo>
                    <a:pt x="1437324" y="0"/>
                  </a:lnTo>
                  <a:lnTo>
                    <a:pt x="1437324" y="1435527"/>
                  </a:lnTo>
                  <a:lnTo>
                    <a:pt x="0" y="1435527"/>
                  </a:lnTo>
                  <a:lnTo>
                    <a:pt x="0" y="0"/>
                  </a:lnTo>
                  <a:close/>
                </a:path>
              </a:pathLst>
            </a:custGeom>
            <a:blipFill>
              <a:blip r:embed="rId5"/>
              <a:stretch>
                <a:fillRect l="0" t="0" r="0" b="0"/>
              </a:stretch>
            </a:blipFill>
          </p:spPr>
        </p:sp>
      </p:grpSp>
      <p:sp>
        <p:nvSpPr>
          <p:cNvPr name="Freeform 44" id="44"/>
          <p:cNvSpPr/>
          <p:nvPr/>
        </p:nvSpPr>
        <p:spPr>
          <a:xfrm flipH="false" flipV="false" rot="0">
            <a:off x="3216253" y="5576897"/>
            <a:ext cx="1077993" cy="1076646"/>
          </a:xfrm>
          <a:custGeom>
            <a:avLst/>
            <a:gdLst/>
            <a:ahLst/>
            <a:cxnLst/>
            <a:rect r="r" b="b" t="t" l="l"/>
            <a:pathLst>
              <a:path h="1076646" w="1077993">
                <a:moveTo>
                  <a:pt x="0" y="0"/>
                </a:moveTo>
                <a:lnTo>
                  <a:pt x="1077993" y="0"/>
                </a:lnTo>
                <a:lnTo>
                  <a:pt x="1077993" y="1076646"/>
                </a:lnTo>
                <a:lnTo>
                  <a:pt x="0" y="1076646"/>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780109" y="617192"/>
            <a:ext cx="17112084" cy="9026625"/>
          </a:xfrm>
          <a:custGeom>
            <a:avLst/>
            <a:gdLst/>
            <a:ahLst/>
            <a:cxnLst/>
            <a:rect r="r" b="b" t="t" l="l"/>
            <a:pathLst>
              <a:path h="9026625" w="17112084">
                <a:moveTo>
                  <a:pt x="0" y="0"/>
                </a:moveTo>
                <a:lnTo>
                  <a:pt x="17112085" y="0"/>
                </a:lnTo>
                <a:lnTo>
                  <a:pt x="17112085" y="9026625"/>
                </a:lnTo>
                <a:lnTo>
                  <a:pt x="0" y="9026625"/>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0315" y="4256112"/>
            <a:ext cx="7054537" cy="4435052"/>
            <a:chOff x="0" y="0"/>
            <a:chExt cx="1857985" cy="1168080"/>
          </a:xfrm>
        </p:grpSpPr>
        <p:sp>
          <p:nvSpPr>
            <p:cNvPr name="Freeform 4" id="4"/>
            <p:cNvSpPr/>
            <p:nvPr/>
          </p:nvSpPr>
          <p:spPr>
            <a:xfrm flipH="false" flipV="false" rot="0">
              <a:off x="0" y="0"/>
              <a:ext cx="1857985" cy="1168080"/>
            </a:xfrm>
            <a:custGeom>
              <a:avLst/>
              <a:gdLst/>
              <a:ahLst/>
              <a:cxnLst/>
              <a:rect r="r" b="b" t="t" l="l"/>
              <a:pathLst>
                <a:path h="1168080" w="1857985">
                  <a:moveTo>
                    <a:pt x="15364" y="0"/>
                  </a:moveTo>
                  <a:lnTo>
                    <a:pt x="1842621" y="0"/>
                  </a:lnTo>
                  <a:cubicBezTo>
                    <a:pt x="1846696" y="0"/>
                    <a:pt x="1850604" y="1619"/>
                    <a:pt x="1853485" y="4500"/>
                  </a:cubicBezTo>
                  <a:cubicBezTo>
                    <a:pt x="1856366" y="7381"/>
                    <a:pt x="1857985" y="11289"/>
                    <a:pt x="1857985" y="15364"/>
                  </a:cubicBezTo>
                  <a:lnTo>
                    <a:pt x="1857985" y="1152715"/>
                  </a:lnTo>
                  <a:cubicBezTo>
                    <a:pt x="1857985" y="1156790"/>
                    <a:pt x="1856366" y="1160698"/>
                    <a:pt x="1853485" y="1163580"/>
                  </a:cubicBezTo>
                  <a:cubicBezTo>
                    <a:pt x="1850604" y="1166461"/>
                    <a:pt x="1846696" y="1168080"/>
                    <a:pt x="1842621" y="1168080"/>
                  </a:cubicBezTo>
                  <a:lnTo>
                    <a:pt x="15364" y="1168080"/>
                  </a:lnTo>
                  <a:cubicBezTo>
                    <a:pt x="11289" y="1168080"/>
                    <a:pt x="7381" y="1166461"/>
                    <a:pt x="4500" y="1163580"/>
                  </a:cubicBezTo>
                  <a:cubicBezTo>
                    <a:pt x="1619" y="1160698"/>
                    <a:pt x="0" y="1156790"/>
                    <a:pt x="0" y="1152715"/>
                  </a:cubicBezTo>
                  <a:lnTo>
                    <a:pt x="0" y="15364"/>
                  </a:lnTo>
                  <a:cubicBezTo>
                    <a:pt x="0" y="11289"/>
                    <a:pt x="1619" y="7381"/>
                    <a:pt x="4500" y="4500"/>
                  </a:cubicBezTo>
                  <a:cubicBezTo>
                    <a:pt x="7381" y="1619"/>
                    <a:pt x="11289" y="0"/>
                    <a:pt x="15364" y="0"/>
                  </a:cubicBezTo>
                  <a:close/>
                </a:path>
              </a:pathLst>
            </a:custGeom>
            <a:solidFill>
              <a:srgbClr val="FFFFFF"/>
            </a:solidFill>
            <a:ln w="38100" cap="sq">
              <a:solidFill>
                <a:srgbClr val="3062D9"/>
              </a:solidFill>
              <a:prstDash val="solid"/>
              <a:miter/>
            </a:ln>
          </p:spPr>
        </p:sp>
        <p:sp>
          <p:nvSpPr>
            <p:cNvPr name="TextBox 5" id="5"/>
            <p:cNvSpPr txBox="true"/>
            <p:nvPr/>
          </p:nvSpPr>
          <p:spPr>
            <a:xfrm>
              <a:off x="0" y="-57150"/>
              <a:ext cx="1857985" cy="1225230"/>
            </a:xfrm>
            <a:prstGeom prst="rect">
              <a:avLst/>
            </a:prstGeom>
          </p:spPr>
          <p:txBody>
            <a:bodyPr anchor="ctr" rtlCol="false" tIns="50800" lIns="50800" bIns="50800" rIns="50800"/>
            <a:lstStyle/>
            <a:p>
              <a:pPr algn="ctr">
                <a:lnSpc>
                  <a:spcPts val="3499"/>
                </a:lnSpc>
              </a:pPr>
            </a:p>
          </p:txBody>
        </p:sp>
      </p:grpSp>
      <p:sp>
        <p:nvSpPr>
          <p:cNvPr name="AutoShape 6" id="6"/>
          <p:cNvSpPr/>
          <p:nvPr/>
        </p:nvSpPr>
        <p:spPr>
          <a:xfrm>
            <a:off x="9457876" y="6196222"/>
            <a:ext cx="6419413" cy="0"/>
          </a:xfrm>
          <a:prstGeom prst="line">
            <a:avLst/>
          </a:prstGeom>
          <a:ln cap="flat" w="19050">
            <a:solidFill>
              <a:srgbClr val="3062D9"/>
            </a:solidFill>
            <a:prstDash val="solid"/>
            <a:headEnd type="none" len="sm" w="sm"/>
            <a:tailEnd type="none" len="sm" w="sm"/>
          </a:ln>
        </p:spPr>
      </p:sp>
      <p:sp>
        <p:nvSpPr>
          <p:cNvPr name="AutoShape 7" id="7"/>
          <p:cNvSpPr/>
          <p:nvPr/>
        </p:nvSpPr>
        <p:spPr>
          <a:xfrm>
            <a:off x="9457876" y="6860203"/>
            <a:ext cx="6419413" cy="0"/>
          </a:xfrm>
          <a:prstGeom prst="line">
            <a:avLst/>
          </a:prstGeom>
          <a:ln cap="flat" w="19050">
            <a:solidFill>
              <a:srgbClr val="3062D9"/>
            </a:solidFill>
            <a:prstDash val="solid"/>
            <a:headEnd type="none" len="sm" w="sm"/>
            <a:tailEnd type="none" len="sm" w="sm"/>
          </a:ln>
        </p:spPr>
      </p:sp>
      <p:sp>
        <p:nvSpPr>
          <p:cNvPr name="AutoShape 8" id="8"/>
          <p:cNvSpPr/>
          <p:nvPr/>
        </p:nvSpPr>
        <p:spPr>
          <a:xfrm>
            <a:off x="9457876" y="7949228"/>
            <a:ext cx="6419413" cy="0"/>
          </a:xfrm>
          <a:prstGeom prst="line">
            <a:avLst/>
          </a:prstGeom>
          <a:ln cap="flat" w="19050">
            <a:solidFill>
              <a:srgbClr val="3062D9"/>
            </a:solidFill>
            <a:prstDash val="solid"/>
            <a:headEnd type="none" len="sm" w="sm"/>
            <a:tailEnd type="none" len="sm" w="sm"/>
          </a:ln>
        </p:spPr>
      </p:sp>
      <p:grpSp>
        <p:nvGrpSpPr>
          <p:cNvPr name="Group 9" id="9"/>
          <p:cNvGrpSpPr/>
          <p:nvPr/>
        </p:nvGrpSpPr>
        <p:grpSpPr>
          <a:xfrm rot="0">
            <a:off x="2093148" y="4256112"/>
            <a:ext cx="6565035" cy="4435052"/>
            <a:chOff x="0" y="0"/>
            <a:chExt cx="1729063" cy="1168080"/>
          </a:xfrm>
        </p:grpSpPr>
        <p:sp>
          <p:nvSpPr>
            <p:cNvPr name="Freeform 10" id="10"/>
            <p:cNvSpPr/>
            <p:nvPr/>
          </p:nvSpPr>
          <p:spPr>
            <a:xfrm flipH="false" flipV="false" rot="0">
              <a:off x="0" y="0"/>
              <a:ext cx="1729063" cy="1168080"/>
            </a:xfrm>
            <a:custGeom>
              <a:avLst/>
              <a:gdLst/>
              <a:ahLst/>
              <a:cxnLst/>
              <a:rect r="r" b="b" t="t" l="l"/>
              <a:pathLst>
                <a:path h="1168080" w="1729063">
                  <a:moveTo>
                    <a:pt x="16510" y="0"/>
                  </a:moveTo>
                  <a:lnTo>
                    <a:pt x="1712553" y="0"/>
                  </a:lnTo>
                  <a:cubicBezTo>
                    <a:pt x="1721671" y="0"/>
                    <a:pt x="1729063" y="7392"/>
                    <a:pt x="1729063" y="16510"/>
                  </a:cubicBezTo>
                  <a:lnTo>
                    <a:pt x="1729063" y="1151570"/>
                  </a:lnTo>
                  <a:cubicBezTo>
                    <a:pt x="1729063" y="1160688"/>
                    <a:pt x="1721671" y="1168080"/>
                    <a:pt x="1712553" y="1168080"/>
                  </a:cubicBezTo>
                  <a:lnTo>
                    <a:pt x="16510" y="1168080"/>
                  </a:lnTo>
                  <a:cubicBezTo>
                    <a:pt x="7392" y="1168080"/>
                    <a:pt x="0" y="1160688"/>
                    <a:pt x="0" y="1151570"/>
                  </a:cubicBezTo>
                  <a:lnTo>
                    <a:pt x="0" y="16510"/>
                  </a:lnTo>
                  <a:cubicBezTo>
                    <a:pt x="0" y="7392"/>
                    <a:pt x="7392" y="0"/>
                    <a:pt x="16510" y="0"/>
                  </a:cubicBezTo>
                  <a:close/>
                </a:path>
              </a:pathLst>
            </a:custGeom>
            <a:solidFill>
              <a:srgbClr val="FFFFFF"/>
            </a:solidFill>
            <a:ln w="38100" cap="sq">
              <a:solidFill>
                <a:srgbClr val="3062D9"/>
              </a:solidFill>
              <a:prstDash val="solid"/>
              <a:miter/>
            </a:ln>
          </p:spPr>
        </p:sp>
        <p:sp>
          <p:nvSpPr>
            <p:cNvPr name="TextBox 11" id="11"/>
            <p:cNvSpPr txBox="true"/>
            <p:nvPr/>
          </p:nvSpPr>
          <p:spPr>
            <a:xfrm>
              <a:off x="0" y="-57150"/>
              <a:ext cx="1729063" cy="1225230"/>
            </a:xfrm>
            <a:prstGeom prst="rect">
              <a:avLst/>
            </a:prstGeom>
          </p:spPr>
          <p:txBody>
            <a:bodyPr anchor="ctr" rtlCol="false" tIns="50800" lIns="50800" bIns="50800" rIns="50800"/>
            <a:lstStyle/>
            <a:p>
              <a:pPr algn="ctr">
                <a:lnSpc>
                  <a:spcPts val="3499"/>
                </a:lnSpc>
              </a:pPr>
            </a:p>
          </p:txBody>
        </p:sp>
      </p:grpSp>
      <p:sp>
        <p:nvSpPr>
          <p:cNvPr name="AutoShape 12" id="12"/>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13" id="13"/>
          <p:cNvGrpSpPr/>
          <p:nvPr/>
        </p:nvGrpSpPr>
        <p:grpSpPr>
          <a:xfrm rot="0">
            <a:off x="3355405" y="4649354"/>
            <a:ext cx="4040521" cy="664243"/>
            <a:chOff x="0" y="0"/>
            <a:chExt cx="1064170" cy="174945"/>
          </a:xfrm>
        </p:grpSpPr>
        <p:sp>
          <p:nvSpPr>
            <p:cNvPr name="Freeform 14" id="14"/>
            <p:cNvSpPr/>
            <p:nvPr/>
          </p:nvSpPr>
          <p:spPr>
            <a:xfrm flipH="false" flipV="false" rot="0">
              <a:off x="0" y="0"/>
              <a:ext cx="1064170" cy="174945"/>
            </a:xfrm>
            <a:custGeom>
              <a:avLst/>
              <a:gdLst/>
              <a:ahLst/>
              <a:cxnLst/>
              <a:rect r="r" b="b" t="t" l="l"/>
              <a:pathLst>
                <a:path h="174945" w="1064170">
                  <a:moveTo>
                    <a:pt x="0" y="0"/>
                  </a:moveTo>
                  <a:lnTo>
                    <a:pt x="1064170" y="0"/>
                  </a:lnTo>
                  <a:lnTo>
                    <a:pt x="1064170" y="174945"/>
                  </a:lnTo>
                  <a:lnTo>
                    <a:pt x="0" y="174945"/>
                  </a:lnTo>
                  <a:close/>
                </a:path>
              </a:pathLst>
            </a:custGeom>
            <a:solidFill>
              <a:srgbClr val="FFCB57"/>
            </a:solidFill>
          </p:spPr>
        </p:sp>
        <p:sp>
          <p:nvSpPr>
            <p:cNvPr name="TextBox 15" id="15"/>
            <p:cNvSpPr txBox="true"/>
            <p:nvPr/>
          </p:nvSpPr>
          <p:spPr>
            <a:xfrm>
              <a:off x="0" y="19050"/>
              <a:ext cx="1064170" cy="155895"/>
            </a:xfrm>
            <a:prstGeom prst="rect">
              <a:avLst/>
            </a:prstGeom>
          </p:spPr>
          <p:txBody>
            <a:bodyPr anchor="ctr" rtlCol="false" tIns="50800" lIns="50800" bIns="50800" rIns="50800"/>
            <a:lstStyle/>
            <a:p>
              <a:pPr algn="ctr">
                <a:lnSpc>
                  <a:spcPts val="2484"/>
                </a:lnSpc>
              </a:pPr>
            </a:p>
          </p:txBody>
        </p:sp>
      </p:grpSp>
      <p:grpSp>
        <p:nvGrpSpPr>
          <p:cNvPr name="Group 16" id="16"/>
          <p:cNvGrpSpPr/>
          <p:nvPr/>
        </p:nvGrpSpPr>
        <p:grpSpPr>
          <a:xfrm rot="0">
            <a:off x="11232850" y="4687276"/>
            <a:ext cx="2827571" cy="664243"/>
            <a:chOff x="0" y="0"/>
            <a:chExt cx="744710" cy="174945"/>
          </a:xfrm>
        </p:grpSpPr>
        <p:sp>
          <p:nvSpPr>
            <p:cNvPr name="Freeform 17" id="17"/>
            <p:cNvSpPr/>
            <p:nvPr/>
          </p:nvSpPr>
          <p:spPr>
            <a:xfrm flipH="false" flipV="false" rot="0">
              <a:off x="0" y="0"/>
              <a:ext cx="744710" cy="174945"/>
            </a:xfrm>
            <a:custGeom>
              <a:avLst/>
              <a:gdLst/>
              <a:ahLst/>
              <a:cxnLst/>
              <a:rect r="r" b="b" t="t" l="l"/>
              <a:pathLst>
                <a:path h="174945" w="744710">
                  <a:moveTo>
                    <a:pt x="0" y="0"/>
                  </a:moveTo>
                  <a:lnTo>
                    <a:pt x="744710" y="0"/>
                  </a:lnTo>
                  <a:lnTo>
                    <a:pt x="744710" y="174945"/>
                  </a:lnTo>
                  <a:lnTo>
                    <a:pt x="0" y="174945"/>
                  </a:lnTo>
                  <a:close/>
                </a:path>
              </a:pathLst>
            </a:custGeom>
            <a:solidFill>
              <a:srgbClr val="FFCB57"/>
            </a:solidFill>
          </p:spPr>
        </p:sp>
        <p:sp>
          <p:nvSpPr>
            <p:cNvPr name="TextBox 18" id="18"/>
            <p:cNvSpPr txBox="true"/>
            <p:nvPr/>
          </p:nvSpPr>
          <p:spPr>
            <a:xfrm>
              <a:off x="0" y="19050"/>
              <a:ext cx="744710" cy="155895"/>
            </a:xfrm>
            <a:prstGeom prst="rect">
              <a:avLst/>
            </a:prstGeom>
          </p:spPr>
          <p:txBody>
            <a:bodyPr anchor="ctr" rtlCol="false" tIns="50800" lIns="50800" bIns="50800" rIns="50800"/>
            <a:lstStyle/>
            <a:p>
              <a:pPr algn="ctr">
                <a:lnSpc>
                  <a:spcPts val="2484"/>
                </a:lnSpc>
              </a:pPr>
            </a:p>
          </p:txBody>
        </p:sp>
      </p:grpSp>
      <p:sp>
        <p:nvSpPr>
          <p:cNvPr name="AutoShape 19" id="19"/>
          <p:cNvSpPr/>
          <p:nvPr/>
        </p:nvSpPr>
        <p:spPr>
          <a:xfrm>
            <a:off x="2441304" y="6622095"/>
            <a:ext cx="5868723" cy="0"/>
          </a:xfrm>
          <a:prstGeom prst="line">
            <a:avLst/>
          </a:prstGeom>
          <a:ln cap="flat" w="19050">
            <a:solidFill>
              <a:srgbClr val="3062D9"/>
            </a:solidFill>
            <a:prstDash val="solid"/>
            <a:headEnd type="none" len="sm" w="sm"/>
            <a:tailEnd type="none" len="sm" w="sm"/>
          </a:ln>
        </p:spPr>
      </p:sp>
      <p:sp>
        <p:nvSpPr>
          <p:cNvPr name="AutoShape 20" id="20"/>
          <p:cNvSpPr/>
          <p:nvPr/>
        </p:nvSpPr>
        <p:spPr>
          <a:xfrm>
            <a:off x="2441304" y="7302577"/>
            <a:ext cx="5868723" cy="0"/>
          </a:xfrm>
          <a:prstGeom prst="line">
            <a:avLst/>
          </a:prstGeom>
          <a:ln cap="flat" w="19050">
            <a:solidFill>
              <a:srgbClr val="3062D9"/>
            </a:solidFill>
            <a:prstDash val="solid"/>
            <a:headEnd type="none" len="sm" w="sm"/>
            <a:tailEnd type="none" len="sm" w="sm"/>
          </a:ln>
        </p:spPr>
      </p:sp>
      <p:sp>
        <p:nvSpPr>
          <p:cNvPr name="AutoShape 21" id="21"/>
          <p:cNvSpPr/>
          <p:nvPr/>
        </p:nvSpPr>
        <p:spPr>
          <a:xfrm>
            <a:off x="2441304" y="8393728"/>
            <a:ext cx="5868723" cy="0"/>
          </a:xfrm>
          <a:prstGeom prst="line">
            <a:avLst/>
          </a:prstGeom>
          <a:ln cap="flat" w="19050">
            <a:solidFill>
              <a:srgbClr val="3062D9"/>
            </a:solidFill>
            <a:prstDash val="solid"/>
            <a:headEnd type="none" len="sm" w="sm"/>
            <a:tailEnd type="none" len="sm" w="sm"/>
          </a:ln>
        </p:spPr>
      </p:sp>
      <p:sp>
        <p:nvSpPr>
          <p:cNvPr name="Freeform 22" id="22"/>
          <p:cNvSpPr/>
          <p:nvPr/>
        </p:nvSpPr>
        <p:spPr>
          <a:xfrm flipH="false" flipV="false" rot="335309">
            <a:off x="15706978" y="2681860"/>
            <a:ext cx="1699126" cy="2555076"/>
          </a:xfrm>
          <a:custGeom>
            <a:avLst/>
            <a:gdLst/>
            <a:ahLst/>
            <a:cxnLst/>
            <a:rect r="r" b="b" t="t" l="l"/>
            <a:pathLst>
              <a:path h="2555076" w="1699126">
                <a:moveTo>
                  <a:pt x="0" y="0"/>
                </a:moveTo>
                <a:lnTo>
                  <a:pt x="1699125" y="0"/>
                </a:lnTo>
                <a:lnTo>
                  <a:pt x="1699125" y="2555076"/>
                </a:lnTo>
                <a:lnTo>
                  <a:pt x="0" y="2555076"/>
                </a:lnTo>
                <a:lnTo>
                  <a:pt x="0" y="0"/>
                </a:lnTo>
                <a:close/>
              </a:path>
            </a:pathLst>
          </a:custGeom>
          <a:blipFill>
            <a:blip r:embed="rId4"/>
            <a:stretch>
              <a:fillRect l="0" t="0" r="0" b="0"/>
            </a:stretch>
          </a:blipFill>
        </p:spPr>
      </p:sp>
      <p:sp>
        <p:nvSpPr>
          <p:cNvPr name="TextBox 23" id="23"/>
          <p:cNvSpPr txBox="true"/>
          <p:nvPr/>
        </p:nvSpPr>
        <p:spPr>
          <a:xfrm rot="0">
            <a:off x="5002021" y="310823"/>
            <a:ext cx="9252334" cy="1925989"/>
          </a:xfrm>
          <a:prstGeom prst="rect">
            <a:avLst/>
          </a:prstGeom>
        </p:spPr>
        <p:txBody>
          <a:bodyPr anchor="t" rtlCol="false" tIns="0" lIns="0" bIns="0" rIns="0">
            <a:spAutoFit/>
          </a:bodyPr>
          <a:lstStyle/>
          <a:p>
            <a:pPr algn="ctr">
              <a:lnSpc>
                <a:spcPts val="6627"/>
              </a:lnSpc>
            </a:pPr>
            <a:r>
              <a:rPr lang="en-US" b="true" sz="7446">
                <a:solidFill>
                  <a:srgbClr val="FFFFFF"/>
                </a:solidFill>
                <a:latin typeface="Heading Now 31-38 Bold"/>
                <a:ea typeface="Heading Now 31-38 Bold"/>
                <a:cs typeface="Heading Now 31-38 Bold"/>
                <a:sym typeface="Heading Now 31-38 Bold"/>
              </a:rPr>
              <a:t>HASIL IDENTIFIKASI &amp; TINGKAT RISIKO PROYEK TIPTIPIN</a:t>
            </a:r>
          </a:p>
        </p:txBody>
      </p:sp>
      <p:sp>
        <p:nvSpPr>
          <p:cNvPr name="TextBox 24" id="24"/>
          <p:cNvSpPr txBox="true"/>
          <p:nvPr/>
        </p:nvSpPr>
        <p:spPr>
          <a:xfrm rot="0">
            <a:off x="3355405" y="4774923"/>
            <a:ext cx="4040521"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363636"/>
                </a:solidFill>
                <a:latin typeface="Raleway Bold"/>
                <a:ea typeface="Raleway Bold"/>
                <a:cs typeface="Raleway Bold"/>
                <a:sym typeface="Raleway Bold"/>
              </a:rPr>
              <a:t>RISIKO UTAMA PROYEK</a:t>
            </a:r>
          </a:p>
        </p:txBody>
      </p:sp>
      <p:sp>
        <p:nvSpPr>
          <p:cNvPr name="TextBox 25" id="25"/>
          <p:cNvSpPr txBox="true"/>
          <p:nvPr/>
        </p:nvSpPr>
        <p:spPr>
          <a:xfrm rot="0">
            <a:off x="10940579" y="4781494"/>
            <a:ext cx="3454008"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363636"/>
                </a:solidFill>
                <a:latin typeface="Raleway Bold"/>
                <a:ea typeface="Raleway Bold"/>
                <a:cs typeface="Raleway Bold"/>
                <a:sym typeface="Raleway Bold"/>
              </a:rPr>
              <a:t>DAMPAK RISIKO</a:t>
            </a:r>
          </a:p>
        </p:txBody>
      </p:sp>
      <p:sp>
        <p:nvSpPr>
          <p:cNvPr name="TextBox 26" id="26"/>
          <p:cNvSpPr txBox="true"/>
          <p:nvPr/>
        </p:nvSpPr>
        <p:spPr>
          <a:xfrm rot="0">
            <a:off x="2518275" y="5603688"/>
            <a:ext cx="5714782" cy="86995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Keterlambatan infrastruktur dan sistem pendukung</a:t>
            </a:r>
          </a:p>
        </p:txBody>
      </p:sp>
      <p:sp>
        <p:nvSpPr>
          <p:cNvPr name="TextBox 27" id="27"/>
          <p:cNvSpPr txBox="true"/>
          <p:nvPr/>
        </p:nvSpPr>
        <p:spPr>
          <a:xfrm rot="0">
            <a:off x="2575303" y="6707820"/>
            <a:ext cx="5965868" cy="430705"/>
          </a:xfrm>
          <a:prstGeom prst="rect">
            <a:avLst/>
          </a:prstGeom>
        </p:spPr>
        <p:txBody>
          <a:bodyPr anchor="t" rtlCol="false" tIns="0" lIns="0" bIns="0" rIns="0">
            <a:spAutoFit/>
          </a:bodyPr>
          <a:lstStyle/>
          <a:p>
            <a:pPr algn="ctr">
              <a:lnSpc>
                <a:spcPts val="3400"/>
              </a:lnSpc>
              <a:spcBef>
                <a:spcPct val="0"/>
              </a:spcBef>
            </a:pPr>
            <a:r>
              <a:rPr lang="en-US" sz="2429">
                <a:solidFill>
                  <a:srgbClr val="363636"/>
                </a:solidFill>
                <a:latin typeface="Raleway"/>
                <a:ea typeface="Raleway"/>
                <a:cs typeface="Raleway"/>
                <a:sym typeface="Raleway"/>
              </a:rPr>
              <a:t>Kendala konektivitas jaringan operasional</a:t>
            </a:r>
          </a:p>
        </p:txBody>
      </p:sp>
      <p:sp>
        <p:nvSpPr>
          <p:cNvPr name="TextBox 28" id="28"/>
          <p:cNvSpPr txBox="true"/>
          <p:nvPr/>
        </p:nvSpPr>
        <p:spPr>
          <a:xfrm rot="0">
            <a:off x="9628189" y="5655289"/>
            <a:ext cx="6078789"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Potensi keterlambatan jadwal</a:t>
            </a:r>
          </a:p>
        </p:txBody>
      </p:sp>
      <p:sp>
        <p:nvSpPr>
          <p:cNvPr name="TextBox 29" id="29"/>
          <p:cNvSpPr txBox="true"/>
          <p:nvPr/>
        </p:nvSpPr>
        <p:spPr>
          <a:xfrm rot="0">
            <a:off x="9810192" y="6295070"/>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Gangguan proses operasional sistem</a:t>
            </a:r>
          </a:p>
        </p:txBody>
      </p:sp>
      <p:sp>
        <p:nvSpPr>
          <p:cNvPr name="TextBox 30" id="30"/>
          <p:cNvSpPr txBox="true"/>
          <p:nvPr/>
        </p:nvSpPr>
        <p:spPr>
          <a:xfrm rot="0">
            <a:off x="9810192" y="6936403"/>
            <a:ext cx="5714782" cy="86995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Penurunan kesiapan layanan saat implementasi</a:t>
            </a:r>
          </a:p>
        </p:txBody>
      </p:sp>
      <p:sp>
        <p:nvSpPr>
          <p:cNvPr name="Freeform 31" id="31"/>
          <p:cNvSpPr/>
          <p:nvPr/>
        </p:nvSpPr>
        <p:spPr>
          <a:xfrm flipH="true" flipV="false" rot="-468000">
            <a:off x="710656" y="4998979"/>
            <a:ext cx="1699126" cy="2555076"/>
          </a:xfrm>
          <a:custGeom>
            <a:avLst/>
            <a:gdLst/>
            <a:ahLst/>
            <a:cxnLst/>
            <a:rect r="r" b="b" t="t" l="l"/>
            <a:pathLst>
              <a:path h="2555076" w="1699126">
                <a:moveTo>
                  <a:pt x="1699126" y="0"/>
                </a:moveTo>
                <a:lnTo>
                  <a:pt x="0" y="0"/>
                </a:lnTo>
                <a:lnTo>
                  <a:pt x="0" y="2555076"/>
                </a:lnTo>
                <a:lnTo>
                  <a:pt x="1699126" y="2555076"/>
                </a:lnTo>
                <a:lnTo>
                  <a:pt x="1699126" y="0"/>
                </a:lnTo>
                <a:close/>
              </a:path>
            </a:pathLst>
          </a:custGeom>
          <a:blipFill>
            <a:blip r:embed="rId4"/>
            <a:stretch>
              <a:fillRect l="0" t="0" r="0" b="0"/>
            </a:stretch>
          </a:blipFill>
        </p:spPr>
      </p:sp>
      <p:sp>
        <p:nvSpPr>
          <p:cNvPr name="TextBox 32" id="32"/>
          <p:cNvSpPr txBox="true"/>
          <p:nvPr/>
        </p:nvSpPr>
        <p:spPr>
          <a:xfrm rot="0">
            <a:off x="2441304" y="7409478"/>
            <a:ext cx="5714782" cy="86995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Kesiapan sumber daya operasional dan tim pendukung</a:t>
            </a:r>
          </a:p>
        </p:txBody>
      </p:sp>
      <p:sp>
        <p:nvSpPr>
          <p:cNvPr name="Freeform 33" id="33"/>
          <p:cNvSpPr/>
          <p:nvPr/>
        </p:nvSpPr>
        <p:spPr>
          <a:xfrm flipH="false" flipV="false" rot="0">
            <a:off x="17160758" y="195344"/>
            <a:ext cx="731436" cy="961316"/>
          </a:xfrm>
          <a:custGeom>
            <a:avLst/>
            <a:gdLst/>
            <a:ahLst/>
            <a:cxnLst/>
            <a:rect r="r" b="b" t="t" l="l"/>
            <a:pathLst>
              <a:path h="961316" w="731436">
                <a:moveTo>
                  <a:pt x="0" y="0"/>
                </a:moveTo>
                <a:lnTo>
                  <a:pt x="731436" y="0"/>
                </a:lnTo>
                <a:lnTo>
                  <a:pt x="731436" y="961317"/>
                </a:lnTo>
                <a:lnTo>
                  <a:pt x="0" y="961317"/>
                </a:lnTo>
                <a:lnTo>
                  <a:pt x="0" y="0"/>
                </a:lnTo>
                <a:close/>
              </a:path>
            </a:pathLst>
          </a:custGeom>
          <a:blipFill>
            <a:blip r:embed="rId5"/>
            <a:stretch>
              <a:fillRect l="0" t="0" r="0" b="0"/>
            </a:stretch>
          </a:blipFill>
        </p:spPr>
      </p:sp>
      <p:sp>
        <p:nvSpPr>
          <p:cNvPr name="TextBox 34" id="34"/>
          <p:cNvSpPr txBox="true"/>
          <p:nvPr/>
        </p:nvSpPr>
        <p:spPr>
          <a:xfrm rot="0">
            <a:off x="3073775" y="2550679"/>
            <a:ext cx="12133078" cy="1553033"/>
          </a:xfrm>
          <a:prstGeom prst="rect">
            <a:avLst/>
          </a:prstGeom>
        </p:spPr>
        <p:txBody>
          <a:bodyPr anchor="t" rtlCol="false" tIns="0" lIns="0" bIns="0" rIns="0">
            <a:spAutoFit/>
          </a:bodyPr>
          <a:lstStyle/>
          <a:p>
            <a:pPr algn="ctr">
              <a:lnSpc>
                <a:spcPts val="4115"/>
              </a:lnSpc>
            </a:pPr>
            <a:r>
              <a:rPr lang="en-US" sz="2939">
                <a:solidFill>
                  <a:srgbClr val="FFFFFF"/>
                </a:solidFill>
                <a:latin typeface="Raleway"/>
                <a:ea typeface="Raleway"/>
                <a:cs typeface="Raleway"/>
                <a:sym typeface="Raleway"/>
              </a:rPr>
              <a:t>Tingkat Risiko Proyek</a:t>
            </a:r>
          </a:p>
          <a:p>
            <a:pPr algn="ctr">
              <a:lnSpc>
                <a:spcPts val="4115"/>
              </a:lnSpc>
            </a:pPr>
            <a:r>
              <a:rPr lang="en-US" sz="2939">
                <a:solidFill>
                  <a:srgbClr val="FFFFFF"/>
                </a:solidFill>
                <a:latin typeface="Raleway"/>
                <a:ea typeface="Raleway"/>
                <a:cs typeface="Raleway"/>
                <a:sym typeface="Raleway"/>
              </a:rPr>
              <a:t>Proyek dikategorikan sebagai risiko menengah</a:t>
            </a:r>
          </a:p>
          <a:p>
            <a:pPr algn="ctr">
              <a:lnSpc>
                <a:spcPts val="4115"/>
              </a:lnSpc>
              <a:spcBef>
                <a:spcPct val="0"/>
              </a:spcBef>
            </a:pPr>
            <a:r>
              <a:rPr lang="en-US" sz="2939">
                <a:solidFill>
                  <a:srgbClr val="FFFFFF"/>
                </a:solidFill>
                <a:latin typeface="Raleway"/>
                <a:ea typeface="Raleway"/>
                <a:cs typeface="Raleway"/>
                <a:sym typeface="Raleway"/>
              </a:rPr>
              <a:t>Risk Score: 24 (skala 0–100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249260" y="413066"/>
            <a:ext cx="17789479" cy="9383950"/>
          </a:xfrm>
          <a:custGeom>
            <a:avLst/>
            <a:gdLst/>
            <a:ahLst/>
            <a:cxnLst/>
            <a:rect r="r" b="b" t="t" l="l"/>
            <a:pathLst>
              <a:path h="9383950" w="17789479">
                <a:moveTo>
                  <a:pt x="0" y="0"/>
                </a:moveTo>
                <a:lnTo>
                  <a:pt x="17789480" y="0"/>
                </a:lnTo>
                <a:lnTo>
                  <a:pt x="17789480" y="9383950"/>
                </a:lnTo>
                <a:lnTo>
                  <a:pt x="0" y="938395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0185" y="753317"/>
            <a:ext cx="15287629" cy="1011310"/>
          </a:xfrm>
          <a:prstGeom prst="rect">
            <a:avLst/>
          </a:prstGeom>
        </p:spPr>
        <p:txBody>
          <a:bodyPr anchor="t" rtlCol="false" tIns="0" lIns="0" bIns="0" rIns="0">
            <a:spAutoFit/>
          </a:bodyPr>
          <a:lstStyle/>
          <a:p>
            <a:pPr algn="ctr">
              <a:lnSpc>
                <a:spcPts val="6169"/>
              </a:lnSpc>
            </a:pPr>
            <a:r>
              <a:rPr lang="en-US" b="true" sz="6932" spc="915">
                <a:solidFill>
                  <a:srgbClr val="FFFFFF"/>
                </a:solidFill>
                <a:latin typeface="Heading Now 31-38 Bold"/>
                <a:ea typeface="Heading Now 31-38 Bold"/>
                <a:cs typeface="Heading Now 31-38 Bold"/>
                <a:sym typeface="Heading Now 31-38 Bold"/>
              </a:rPr>
              <a:t>STRATEGI MITIGASI &amp; PENGENDALIAN RISIKO</a:t>
            </a:r>
          </a:p>
        </p:txBody>
      </p:sp>
      <p:sp>
        <p:nvSpPr>
          <p:cNvPr name="TextBox 4" id="4"/>
          <p:cNvSpPr txBox="true"/>
          <p:nvPr/>
        </p:nvSpPr>
        <p:spPr>
          <a:xfrm rot="0">
            <a:off x="1222927" y="2267546"/>
            <a:ext cx="15842147" cy="221115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Strategi </a:t>
            </a:r>
            <a:r>
              <a:rPr lang="en-US" sz="3213" spc="353" b="true">
                <a:solidFill>
                  <a:srgbClr val="FFFFFF"/>
                </a:solidFill>
                <a:latin typeface="Raleway Bold"/>
                <a:ea typeface="Raleway Bold"/>
                <a:cs typeface="Raleway Bold"/>
                <a:sym typeface="Raleway Bold"/>
              </a:rPr>
              <a:t>Penanganan Risiko</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Setiap risiko memiliki</a:t>
            </a:r>
            <a:r>
              <a:rPr lang="en-US" sz="3213" spc="353">
                <a:solidFill>
                  <a:srgbClr val="FFFFFF"/>
                </a:solidFill>
                <a:latin typeface="Raleway"/>
                <a:ea typeface="Raleway"/>
                <a:cs typeface="Raleway"/>
                <a:sym typeface="Raleway"/>
              </a:rPr>
              <a:t> mitigation plan yang jelas</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Risiko dengan dampak tinggi dimasukkan ke dalam project schedule</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Penugasan Risk Manager untuk setiap risiko utama</a:t>
            </a:r>
          </a:p>
        </p:txBody>
      </p:sp>
      <p:sp>
        <p:nvSpPr>
          <p:cNvPr name="AutoShape 5" id="5"/>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
        <p:nvSpPr>
          <p:cNvPr name="TextBox 7" id="7"/>
          <p:cNvSpPr txBox="true"/>
          <p:nvPr/>
        </p:nvSpPr>
        <p:spPr>
          <a:xfrm rot="0">
            <a:off x="1028700" y="4864816"/>
            <a:ext cx="15901746" cy="177300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Monitoring Risiko</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Monito</a:t>
            </a:r>
            <a:r>
              <a:rPr lang="en-US" sz="3213" spc="353">
                <a:solidFill>
                  <a:srgbClr val="FFFFFF"/>
                </a:solidFill>
                <a:latin typeface="Raleway"/>
                <a:ea typeface="Raleway"/>
                <a:cs typeface="Raleway"/>
                <a:sym typeface="Raleway"/>
              </a:rPr>
              <a:t>ring dilakukan dua mingguan</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St</a:t>
            </a:r>
            <a:r>
              <a:rPr lang="en-US" sz="3213" spc="353">
                <a:solidFill>
                  <a:srgbClr val="FFFFFF"/>
                </a:solidFill>
                <a:latin typeface="Raleway"/>
                <a:ea typeface="Raleway"/>
                <a:cs typeface="Raleway"/>
                <a:sym typeface="Raleway"/>
              </a:rPr>
              <a:t>atus risiko dibahas sesua</a:t>
            </a:r>
            <a:r>
              <a:rPr lang="en-US" sz="3213" spc="353">
                <a:solidFill>
                  <a:srgbClr val="FFFFFF"/>
                </a:solidFill>
                <a:latin typeface="Raleway"/>
                <a:ea typeface="Raleway"/>
                <a:cs typeface="Raleway"/>
                <a:sym typeface="Raleway"/>
              </a:rPr>
              <a:t>i fase proyek</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Trigger condition dan hasil mitigasi terdokumentasi</a:t>
            </a:r>
          </a:p>
        </p:txBody>
      </p:sp>
      <p:sp>
        <p:nvSpPr>
          <p:cNvPr name="TextBox 8" id="8"/>
          <p:cNvSpPr txBox="true"/>
          <p:nvPr/>
        </p:nvSpPr>
        <p:spPr>
          <a:xfrm rot="0">
            <a:off x="1028700" y="7142642"/>
            <a:ext cx="15901746" cy="221115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Pendekatan Pengendalian</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Risiko dikelola dalam batas waktu, scop</a:t>
            </a:r>
            <a:r>
              <a:rPr lang="en-US" sz="3213" spc="353">
                <a:solidFill>
                  <a:srgbClr val="FFFFFF"/>
                </a:solidFill>
                <a:latin typeface="Raleway"/>
                <a:ea typeface="Raleway"/>
                <a:cs typeface="Raleway"/>
                <a:sym typeface="Raleway"/>
              </a:rPr>
              <a:t>e, dan biaya</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Jika diperlukan, biaya dapat disesua</a:t>
            </a:r>
            <a:r>
              <a:rPr lang="en-US" sz="3213" spc="353">
                <a:solidFill>
                  <a:srgbClr val="FFFFFF"/>
                </a:solidFill>
                <a:latin typeface="Raleway"/>
                <a:ea typeface="Raleway"/>
                <a:cs typeface="Raleway"/>
                <a:sym typeface="Raleway"/>
              </a:rPr>
              <a:t>ikan sebagai opsi terakhir</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Seluruh risiko dicatat dalam Risk Register sebagai arsip resmi proyek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17832"/>
            <a:ext cx="16230600" cy="8561642"/>
          </a:xfrm>
          <a:custGeom>
            <a:avLst/>
            <a:gdLst/>
            <a:ahLst/>
            <a:cxnLst/>
            <a:rect r="r" b="b" t="t" l="l"/>
            <a:pathLst>
              <a:path h="8561642" w="16230600">
                <a:moveTo>
                  <a:pt x="0" y="0"/>
                </a:moveTo>
                <a:lnTo>
                  <a:pt x="16230600" y="0"/>
                </a:lnTo>
                <a:lnTo>
                  <a:pt x="16230600" y="8561641"/>
                </a:lnTo>
                <a:lnTo>
                  <a:pt x="0" y="8561641"/>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03137" y="2902586"/>
            <a:ext cx="5511287" cy="3337489"/>
          </a:xfrm>
          <a:custGeom>
            <a:avLst/>
            <a:gdLst/>
            <a:ahLst/>
            <a:cxnLst/>
            <a:rect r="r" b="b" t="t" l="l"/>
            <a:pathLst>
              <a:path h="3337489" w="5511287">
                <a:moveTo>
                  <a:pt x="0" y="0"/>
                </a:moveTo>
                <a:lnTo>
                  <a:pt x="5511287" y="0"/>
                </a:lnTo>
                <a:lnTo>
                  <a:pt x="5511287" y="3337488"/>
                </a:lnTo>
                <a:lnTo>
                  <a:pt x="0" y="3337488"/>
                </a:lnTo>
                <a:lnTo>
                  <a:pt x="0" y="0"/>
                </a:lnTo>
                <a:close/>
              </a:path>
            </a:pathLst>
          </a:custGeom>
          <a:blipFill>
            <a:blip r:embed="rId4"/>
            <a:stretch>
              <a:fillRect l="-569" t="0" r="-569" b="0"/>
            </a:stretch>
          </a:blipFill>
        </p:spPr>
      </p:sp>
      <p:sp>
        <p:nvSpPr>
          <p:cNvPr name="TextBox 4" id="4"/>
          <p:cNvSpPr txBox="true"/>
          <p:nvPr/>
        </p:nvSpPr>
        <p:spPr>
          <a:xfrm rot="0">
            <a:off x="4802645" y="360247"/>
            <a:ext cx="8682710" cy="1808871"/>
          </a:xfrm>
          <a:prstGeom prst="rect">
            <a:avLst/>
          </a:prstGeom>
        </p:spPr>
        <p:txBody>
          <a:bodyPr anchor="t" rtlCol="false" tIns="0" lIns="0" bIns="0" rIns="0">
            <a:spAutoFit/>
          </a:bodyPr>
          <a:lstStyle/>
          <a:p>
            <a:pPr algn="ctr">
              <a:lnSpc>
                <a:spcPts val="11822"/>
              </a:lnSpc>
            </a:pPr>
            <a:r>
              <a:rPr lang="en-US" b="true" sz="10846" spc="715">
                <a:solidFill>
                  <a:srgbClr val="FFFFFF"/>
                </a:solidFill>
                <a:latin typeface="Heading Now 31-38 Bold"/>
                <a:ea typeface="Heading Now 31-38 Bold"/>
                <a:cs typeface="Heading Now 31-38 Bold"/>
                <a:sym typeface="Heading Now 31-38 Bold"/>
              </a:rPr>
              <a:t>LATAR BELAKANG</a:t>
            </a:r>
          </a:p>
        </p:txBody>
      </p:sp>
      <p:sp>
        <p:nvSpPr>
          <p:cNvPr name="TextBox 5" id="5"/>
          <p:cNvSpPr txBox="true"/>
          <p:nvPr/>
        </p:nvSpPr>
        <p:spPr>
          <a:xfrm rot="0">
            <a:off x="1028700" y="2407244"/>
            <a:ext cx="10529035" cy="3255610"/>
          </a:xfrm>
          <a:prstGeom prst="rect">
            <a:avLst/>
          </a:prstGeom>
        </p:spPr>
        <p:txBody>
          <a:bodyPr anchor="t" rtlCol="false" tIns="0" lIns="0" bIns="0" rIns="0">
            <a:spAutoFit/>
          </a:bodyPr>
          <a:lstStyle/>
          <a:p>
            <a:pPr algn="just">
              <a:lnSpc>
                <a:spcPts val="4306"/>
              </a:lnSpc>
            </a:pPr>
            <a:r>
              <a:rPr lang="en-US" sz="3076">
                <a:solidFill>
                  <a:srgbClr val="FFFFFF"/>
                </a:solidFill>
                <a:latin typeface="Raleway"/>
                <a:ea typeface="Raleway"/>
                <a:cs typeface="Raleway"/>
                <a:sym typeface="Raleway"/>
              </a:rPr>
              <a:t>Biaya pengiriman barang antarpulau di Indonesia, khususnya ke wilayah luar Pulau Jawa, masih tergolong tinggi dan belum efisien. Kondisi ini membatasi akses layanan logistik bagi masyarakat dan pelaku UMKM, sehingga berdampak pada distribusi barang yang tidak merata. </a:t>
            </a:r>
          </a:p>
        </p:txBody>
      </p:sp>
      <p:sp>
        <p:nvSpPr>
          <p:cNvPr name="AutoShape 6" id="6"/>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90330">
            <a:off x="12538353" y="6798843"/>
            <a:ext cx="4936989" cy="601527"/>
            <a:chOff x="0" y="0"/>
            <a:chExt cx="1961096" cy="238941"/>
          </a:xfrm>
        </p:grpSpPr>
        <p:sp>
          <p:nvSpPr>
            <p:cNvPr name="Freeform 8" id="8"/>
            <p:cNvSpPr/>
            <p:nvPr/>
          </p:nvSpPr>
          <p:spPr>
            <a:xfrm flipH="false" flipV="false" rot="0">
              <a:off x="0" y="0"/>
              <a:ext cx="1961096" cy="238941"/>
            </a:xfrm>
            <a:custGeom>
              <a:avLst/>
              <a:gdLst/>
              <a:ahLst/>
              <a:cxnLst/>
              <a:rect r="r" b="b" t="t" l="l"/>
              <a:pathLst>
                <a:path h="238941" w="1961096">
                  <a:moveTo>
                    <a:pt x="0" y="0"/>
                  </a:moveTo>
                  <a:lnTo>
                    <a:pt x="1961096" y="0"/>
                  </a:lnTo>
                  <a:lnTo>
                    <a:pt x="1961096" y="238941"/>
                  </a:lnTo>
                  <a:lnTo>
                    <a:pt x="0" y="238941"/>
                  </a:lnTo>
                  <a:close/>
                </a:path>
              </a:pathLst>
            </a:custGeom>
            <a:solidFill>
              <a:srgbClr val="FFCB57"/>
            </a:solidFill>
          </p:spPr>
        </p:sp>
        <p:sp>
          <p:nvSpPr>
            <p:cNvPr name="TextBox 9" id="9"/>
            <p:cNvSpPr txBox="true"/>
            <p:nvPr/>
          </p:nvSpPr>
          <p:spPr>
            <a:xfrm>
              <a:off x="0" y="-57150"/>
              <a:ext cx="1961096" cy="296091"/>
            </a:xfrm>
            <a:prstGeom prst="rect">
              <a:avLst/>
            </a:prstGeom>
          </p:spPr>
          <p:txBody>
            <a:bodyPr anchor="ctr" rtlCol="false" tIns="50800" lIns="50800" bIns="50800" rIns="50800"/>
            <a:lstStyle/>
            <a:p>
              <a:pPr algn="ctr">
                <a:lnSpc>
                  <a:spcPts val="3499"/>
                </a:lnSpc>
              </a:pPr>
            </a:p>
          </p:txBody>
        </p:sp>
      </p:grpSp>
      <p:sp>
        <p:nvSpPr>
          <p:cNvPr name="TextBox 10" id="10"/>
          <p:cNvSpPr txBox="true"/>
          <p:nvPr/>
        </p:nvSpPr>
        <p:spPr>
          <a:xfrm rot="90330">
            <a:off x="12606665" y="6895642"/>
            <a:ext cx="4800290" cy="410786"/>
          </a:xfrm>
          <a:prstGeom prst="rect">
            <a:avLst/>
          </a:prstGeom>
        </p:spPr>
        <p:txBody>
          <a:bodyPr anchor="t" rtlCol="false" tIns="0" lIns="0" bIns="0" rIns="0">
            <a:spAutoFit/>
          </a:bodyPr>
          <a:lstStyle/>
          <a:p>
            <a:pPr algn="ctr">
              <a:lnSpc>
                <a:spcPts val="3156"/>
              </a:lnSpc>
            </a:pPr>
            <a:r>
              <a:rPr lang="en-US" b="true" sz="2652">
                <a:solidFill>
                  <a:srgbClr val="363636"/>
                </a:solidFill>
                <a:latin typeface="Raleway Bold"/>
                <a:ea typeface="Raleway Bold"/>
                <a:cs typeface="Raleway Bold"/>
                <a:sym typeface="Raleway Bold"/>
              </a:rPr>
              <a:t>DELIVERING EXCELLENCE,</a:t>
            </a:r>
          </a:p>
        </p:txBody>
      </p:sp>
      <p:grpSp>
        <p:nvGrpSpPr>
          <p:cNvPr name="Group 11" id="11"/>
          <p:cNvGrpSpPr/>
          <p:nvPr/>
        </p:nvGrpSpPr>
        <p:grpSpPr>
          <a:xfrm rot="-129680">
            <a:off x="12538353" y="7350637"/>
            <a:ext cx="4936989" cy="601527"/>
            <a:chOff x="0" y="0"/>
            <a:chExt cx="1961096" cy="238941"/>
          </a:xfrm>
        </p:grpSpPr>
        <p:sp>
          <p:nvSpPr>
            <p:cNvPr name="Freeform 12" id="12"/>
            <p:cNvSpPr/>
            <p:nvPr/>
          </p:nvSpPr>
          <p:spPr>
            <a:xfrm flipH="false" flipV="false" rot="0">
              <a:off x="0" y="0"/>
              <a:ext cx="1961096" cy="238941"/>
            </a:xfrm>
            <a:custGeom>
              <a:avLst/>
              <a:gdLst/>
              <a:ahLst/>
              <a:cxnLst/>
              <a:rect r="r" b="b" t="t" l="l"/>
              <a:pathLst>
                <a:path h="238941" w="1961096">
                  <a:moveTo>
                    <a:pt x="0" y="0"/>
                  </a:moveTo>
                  <a:lnTo>
                    <a:pt x="1961096" y="0"/>
                  </a:lnTo>
                  <a:lnTo>
                    <a:pt x="1961096" y="238941"/>
                  </a:lnTo>
                  <a:lnTo>
                    <a:pt x="0" y="238941"/>
                  </a:lnTo>
                  <a:close/>
                </a:path>
              </a:pathLst>
            </a:custGeom>
            <a:solidFill>
              <a:srgbClr val="FFFFFF"/>
            </a:solidFill>
          </p:spPr>
        </p:sp>
        <p:sp>
          <p:nvSpPr>
            <p:cNvPr name="TextBox 13" id="13"/>
            <p:cNvSpPr txBox="true"/>
            <p:nvPr/>
          </p:nvSpPr>
          <p:spPr>
            <a:xfrm>
              <a:off x="0" y="-57150"/>
              <a:ext cx="1961096" cy="296091"/>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129680">
            <a:off x="12606523" y="7441248"/>
            <a:ext cx="4800290" cy="410786"/>
          </a:xfrm>
          <a:prstGeom prst="rect">
            <a:avLst/>
          </a:prstGeom>
        </p:spPr>
        <p:txBody>
          <a:bodyPr anchor="t" rtlCol="false" tIns="0" lIns="0" bIns="0" rIns="0">
            <a:spAutoFit/>
          </a:bodyPr>
          <a:lstStyle/>
          <a:p>
            <a:pPr algn="ctr">
              <a:lnSpc>
                <a:spcPts val="3156"/>
              </a:lnSpc>
            </a:pPr>
            <a:r>
              <a:rPr lang="en-US" b="true" sz="2652">
                <a:solidFill>
                  <a:srgbClr val="FFCB57"/>
                </a:solidFill>
                <a:latin typeface="Raleway Bold"/>
                <a:ea typeface="Raleway Bold"/>
                <a:cs typeface="Raleway Bold"/>
                <a:sym typeface="Raleway Bold"/>
              </a:rPr>
              <a:t>ONE PACKAGE AT A TIME</a:t>
            </a:r>
          </a:p>
        </p:txBody>
      </p:sp>
      <p:sp>
        <p:nvSpPr>
          <p:cNvPr name="Freeform 15" id="15"/>
          <p:cNvSpPr/>
          <p:nvPr/>
        </p:nvSpPr>
        <p:spPr>
          <a:xfrm flipH="false" flipV="false" rot="0">
            <a:off x="16694535"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5"/>
            <a:stretch>
              <a:fillRect l="0" t="0" r="0" b="0"/>
            </a:stretch>
          </a:blipFill>
        </p:spPr>
      </p:sp>
      <p:sp>
        <p:nvSpPr>
          <p:cNvPr name="TextBox 16" id="16"/>
          <p:cNvSpPr txBox="true"/>
          <p:nvPr/>
        </p:nvSpPr>
        <p:spPr>
          <a:xfrm rot="0">
            <a:off x="1028700" y="5899876"/>
            <a:ext cx="10529035" cy="2712685"/>
          </a:xfrm>
          <a:prstGeom prst="rect">
            <a:avLst/>
          </a:prstGeom>
        </p:spPr>
        <p:txBody>
          <a:bodyPr anchor="t" rtlCol="false" tIns="0" lIns="0" bIns="0" rIns="0">
            <a:spAutoFit/>
          </a:bodyPr>
          <a:lstStyle/>
          <a:p>
            <a:pPr algn="just">
              <a:lnSpc>
                <a:spcPts val="4306"/>
              </a:lnSpc>
            </a:pPr>
            <a:r>
              <a:rPr lang="en-US" sz="3076">
                <a:solidFill>
                  <a:srgbClr val="FFFFFF"/>
                </a:solidFill>
                <a:latin typeface="Raleway"/>
                <a:ea typeface="Raleway"/>
                <a:cs typeface="Raleway"/>
                <a:sym typeface="Raleway"/>
              </a:rPr>
              <a:t>Proyek TipTipIn dikembangkan sebagai solusi jasa titip berbasis jalur laut yang menawarkan biaya pengiriman lebih terjangkau, alur operasional yang terstruktur, serta sistem pelacakan yang transparan, guna meningkatkan akses dan efisiensi logistik antarpulau.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249260" y="413066"/>
            <a:ext cx="17789479" cy="9383950"/>
          </a:xfrm>
          <a:custGeom>
            <a:avLst/>
            <a:gdLst/>
            <a:ahLst/>
            <a:cxnLst/>
            <a:rect r="r" b="b" t="t" l="l"/>
            <a:pathLst>
              <a:path h="9383950" w="17789479">
                <a:moveTo>
                  <a:pt x="0" y="0"/>
                </a:moveTo>
                <a:lnTo>
                  <a:pt x="17789480" y="0"/>
                </a:lnTo>
                <a:lnTo>
                  <a:pt x="17789480" y="9383950"/>
                </a:lnTo>
                <a:lnTo>
                  <a:pt x="0" y="938395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6586" y="712075"/>
            <a:ext cx="14285109" cy="1052552"/>
          </a:xfrm>
          <a:prstGeom prst="rect">
            <a:avLst/>
          </a:prstGeom>
        </p:spPr>
        <p:txBody>
          <a:bodyPr anchor="t" rtlCol="false" tIns="0" lIns="0" bIns="0" rIns="0">
            <a:spAutoFit/>
          </a:bodyPr>
          <a:lstStyle/>
          <a:p>
            <a:pPr algn="ctr">
              <a:lnSpc>
                <a:spcPts val="6352"/>
              </a:lnSpc>
            </a:pPr>
            <a:r>
              <a:rPr lang="en-US" b="true" sz="7138" spc="942">
                <a:solidFill>
                  <a:srgbClr val="FFFFFF"/>
                </a:solidFill>
                <a:latin typeface="Heading Now 31-38 Bold"/>
                <a:ea typeface="Heading Now 31-38 Bold"/>
                <a:cs typeface="Heading Now 31-38 Bold"/>
                <a:sym typeface="Heading Now 31-38 Bold"/>
              </a:rPr>
              <a:t>HASIL PENGADAAN UTAMA PROYEK TIPTIPIN</a:t>
            </a:r>
          </a:p>
        </p:txBody>
      </p:sp>
      <p:sp>
        <p:nvSpPr>
          <p:cNvPr name="TextBox 4" id="4"/>
          <p:cNvSpPr txBox="true"/>
          <p:nvPr/>
        </p:nvSpPr>
        <p:spPr>
          <a:xfrm rot="0">
            <a:off x="1028700" y="3507855"/>
            <a:ext cx="7846635" cy="5173089"/>
          </a:xfrm>
          <a:prstGeom prst="rect">
            <a:avLst/>
          </a:prstGeom>
        </p:spPr>
        <p:txBody>
          <a:bodyPr anchor="t" rtlCol="false" tIns="0" lIns="0" bIns="0" rIns="0">
            <a:spAutoFit/>
          </a:bodyPr>
          <a:lstStyle/>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Layanan hosting &amp; domain untuk s</a:t>
            </a:r>
            <a:r>
              <a:rPr lang="en-US" sz="3191" spc="351">
                <a:solidFill>
                  <a:srgbClr val="FFFFFF"/>
                </a:solidFill>
                <a:latin typeface="Raleway"/>
                <a:ea typeface="Raleway"/>
                <a:cs typeface="Raleway"/>
                <a:sym typeface="Raleway"/>
              </a:rPr>
              <a:t>istem TipTipIn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Pengembangan website &amp; sistem tracking pengiriman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Sewa gudang/ruko sebagai pusat sortir barang</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Peralatan gudang (rak, timbang</a:t>
            </a:r>
            <a:r>
              <a:rPr lang="en-US" sz="3191" spc="351">
                <a:solidFill>
                  <a:srgbClr val="FFFFFF"/>
                </a:solidFill>
                <a:latin typeface="Raleway"/>
                <a:ea typeface="Raleway"/>
                <a:cs typeface="Raleway"/>
                <a:sym typeface="Raleway"/>
              </a:rPr>
              <a:t>an, alat bantu)</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Mitra logistik lokal (armada darat)</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Mitra kapal laut untuk distribusi antarpulau</a:t>
            </a:r>
          </a:p>
        </p:txBody>
      </p:sp>
      <p:sp>
        <p:nvSpPr>
          <p:cNvPr name="AutoShape 5" id="5"/>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3207022" y="2308553"/>
            <a:ext cx="3489991" cy="969853"/>
          </a:xfrm>
          <a:prstGeom prst="rect">
            <a:avLst/>
          </a:prstGeom>
        </p:spPr>
        <p:txBody>
          <a:bodyPr anchor="t" rtlCol="false" tIns="0" lIns="0" bIns="0" rIns="0">
            <a:spAutoFit/>
          </a:bodyPr>
          <a:lstStyle/>
          <a:p>
            <a:pPr algn="ctr">
              <a:lnSpc>
                <a:spcPts val="7962"/>
              </a:lnSpc>
              <a:spcBef>
                <a:spcPct val="0"/>
              </a:spcBef>
            </a:pPr>
            <a:r>
              <a:rPr lang="en-US" b="true" sz="5687">
                <a:solidFill>
                  <a:srgbClr val="FFCB57"/>
                </a:solidFill>
                <a:latin typeface="Playfair Display Bold"/>
                <a:ea typeface="Playfair Display Bold"/>
                <a:cs typeface="Playfair Display Bold"/>
                <a:sym typeface="Playfair Display Bold"/>
              </a:rPr>
              <a:t>Item/Jasa</a:t>
            </a:r>
          </a:p>
        </p:txBody>
      </p:sp>
      <p:sp>
        <p:nvSpPr>
          <p:cNvPr name="TextBox 7" id="7"/>
          <p:cNvSpPr txBox="true"/>
          <p:nvPr/>
        </p:nvSpPr>
        <p:spPr>
          <a:xfrm rot="0">
            <a:off x="10825579" y="2308553"/>
            <a:ext cx="6053798" cy="969853"/>
          </a:xfrm>
          <a:prstGeom prst="rect">
            <a:avLst/>
          </a:prstGeom>
        </p:spPr>
        <p:txBody>
          <a:bodyPr anchor="t" rtlCol="false" tIns="0" lIns="0" bIns="0" rIns="0">
            <a:spAutoFit/>
          </a:bodyPr>
          <a:lstStyle/>
          <a:p>
            <a:pPr algn="ctr">
              <a:lnSpc>
                <a:spcPts val="7962"/>
              </a:lnSpc>
              <a:spcBef>
                <a:spcPct val="0"/>
              </a:spcBef>
            </a:pPr>
            <a:r>
              <a:rPr lang="en-US" b="true" sz="5687">
                <a:solidFill>
                  <a:srgbClr val="FFCB57"/>
                </a:solidFill>
                <a:latin typeface="Playfair Display Bold"/>
                <a:ea typeface="Playfair Display Bold"/>
                <a:cs typeface="Playfair Display Bold"/>
                <a:sym typeface="Playfair Display Bold"/>
              </a:rPr>
              <a:t>Fokus Pengadaan</a:t>
            </a:r>
          </a:p>
        </p:txBody>
      </p:sp>
      <p:sp>
        <p:nvSpPr>
          <p:cNvPr name="Freeform 8" id="8"/>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
        <p:nvSpPr>
          <p:cNvPr name="TextBox 9" id="9"/>
          <p:cNvSpPr txBox="true"/>
          <p:nvPr/>
        </p:nvSpPr>
        <p:spPr>
          <a:xfrm rot="0">
            <a:off x="9992405" y="3613979"/>
            <a:ext cx="7087703" cy="3887214"/>
          </a:xfrm>
          <a:prstGeom prst="rect">
            <a:avLst/>
          </a:prstGeom>
        </p:spPr>
        <p:txBody>
          <a:bodyPr anchor="t" rtlCol="false" tIns="0" lIns="0" bIns="0" rIns="0">
            <a:spAutoFit/>
          </a:bodyPr>
          <a:lstStyle/>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Mendukung pengembangan sistem dan operas</a:t>
            </a:r>
            <a:r>
              <a:rPr lang="en-US" sz="3191" spc="351">
                <a:solidFill>
                  <a:srgbClr val="FFFFFF"/>
                </a:solidFill>
                <a:latin typeface="Raleway"/>
                <a:ea typeface="Raleway"/>
                <a:cs typeface="Raleway"/>
                <a:sym typeface="Raleway"/>
              </a:rPr>
              <a:t>ional logistik</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Pengadaan dilakukan hanya untuk kebutuhan yang tidak tersedia secara internal</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Seluruh peng</a:t>
            </a:r>
            <a:r>
              <a:rPr lang="en-US" sz="3191" spc="351">
                <a:solidFill>
                  <a:srgbClr val="FFFFFF"/>
                </a:solidFill>
                <a:latin typeface="Raleway"/>
                <a:ea typeface="Raleway"/>
                <a:cs typeface="Raleway"/>
                <a:sym typeface="Raleway"/>
              </a:rPr>
              <a:t>adaan mengikuti jadwal Construction &amp; Delivery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41835"/>
            <a:ext cx="16632501" cy="8773644"/>
          </a:xfrm>
          <a:custGeom>
            <a:avLst/>
            <a:gdLst/>
            <a:ahLst/>
            <a:cxnLst/>
            <a:rect r="r" b="b" t="t" l="l"/>
            <a:pathLst>
              <a:path h="8773644" w="16632501">
                <a:moveTo>
                  <a:pt x="0" y="0"/>
                </a:moveTo>
                <a:lnTo>
                  <a:pt x="16632501" y="0"/>
                </a:lnTo>
                <a:lnTo>
                  <a:pt x="16632501" y="8773644"/>
                </a:lnTo>
                <a:lnTo>
                  <a:pt x="0" y="877364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50125" y="3568183"/>
            <a:ext cx="870932" cy="870932"/>
            <a:chOff x="0" y="0"/>
            <a:chExt cx="207300" cy="207300"/>
          </a:xfrm>
        </p:grpSpPr>
        <p:sp>
          <p:nvSpPr>
            <p:cNvPr name="Freeform 4" id="4"/>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5" id="5"/>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6" id="6"/>
          <p:cNvSpPr txBox="true"/>
          <p:nvPr/>
        </p:nvSpPr>
        <p:spPr>
          <a:xfrm rot="0">
            <a:off x="3633070" y="864228"/>
            <a:ext cx="10536951" cy="1325871"/>
          </a:xfrm>
          <a:prstGeom prst="rect">
            <a:avLst/>
          </a:prstGeom>
        </p:spPr>
        <p:txBody>
          <a:bodyPr anchor="t" rtlCol="false" tIns="0" lIns="0" bIns="0" rIns="0">
            <a:spAutoFit/>
          </a:bodyPr>
          <a:lstStyle/>
          <a:p>
            <a:pPr algn="ctr">
              <a:lnSpc>
                <a:spcPts val="8009"/>
              </a:lnSpc>
            </a:pPr>
            <a:r>
              <a:rPr lang="en-US" b="true" sz="8999" spc="791">
                <a:solidFill>
                  <a:srgbClr val="FFFFFF"/>
                </a:solidFill>
                <a:latin typeface="Heading Now 31-38 Bold"/>
                <a:ea typeface="Heading Now 31-38 Bold"/>
                <a:cs typeface="Heading Now 31-38 Bold"/>
                <a:sym typeface="Heading Now 31-38 Bold"/>
              </a:rPr>
              <a:t>ROLES &amp; RESPONSIBILITIES</a:t>
            </a:r>
          </a:p>
        </p:txBody>
      </p:sp>
      <p:sp>
        <p:nvSpPr>
          <p:cNvPr name="TextBox 7" id="7"/>
          <p:cNvSpPr txBox="true"/>
          <p:nvPr/>
        </p:nvSpPr>
        <p:spPr>
          <a:xfrm rot="0">
            <a:off x="2214477" y="3531544"/>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1</a:t>
            </a:r>
          </a:p>
        </p:txBody>
      </p:sp>
      <p:sp>
        <p:nvSpPr>
          <p:cNvPr name="TextBox 8" id="8"/>
          <p:cNvSpPr txBox="true"/>
          <p:nvPr/>
        </p:nvSpPr>
        <p:spPr>
          <a:xfrm rot="0">
            <a:off x="3315343" y="3716375"/>
            <a:ext cx="3880160" cy="531716"/>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Project Manager</a:t>
            </a:r>
          </a:p>
        </p:txBody>
      </p:sp>
      <p:grpSp>
        <p:nvGrpSpPr>
          <p:cNvPr name="Group 9" id="9"/>
          <p:cNvGrpSpPr/>
          <p:nvPr/>
        </p:nvGrpSpPr>
        <p:grpSpPr>
          <a:xfrm rot="0">
            <a:off x="9877243" y="3207813"/>
            <a:ext cx="870932" cy="870932"/>
            <a:chOff x="0" y="0"/>
            <a:chExt cx="207300" cy="207300"/>
          </a:xfrm>
        </p:grpSpPr>
        <p:sp>
          <p:nvSpPr>
            <p:cNvPr name="Freeform 10" id="10"/>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11" id="11"/>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12" id="12"/>
          <p:cNvSpPr txBox="true"/>
          <p:nvPr/>
        </p:nvSpPr>
        <p:spPr>
          <a:xfrm rot="0">
            <a:off x="10041594" y="3171174"/>
            <a:ext cx="542230" cy="920679"/>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4</a:t>
            </a:r>
          </a:p>
        </p:txBody>
      </p:sp>
      <p:grpSp>
        <p:nvGrpSpPr>
          <p:cNvPr name="Group 13" id="13"/>
          <p:cNvGrpSpPr/>
          <p:nvPr/>
        </p:nvGrpSpPr>
        <p:grpSpPr>
          <a:xfrm rot="0">
            <a:off x="2050125" y="5295576"/>
            <a:ext cx="870932" cy="870932"/>
            <a:chOff x="0" y="0"/>
            <a:chExt cx="207300" cy="207300"/>
          </a:xfrm>
        </p:grpSpPr>
        <p:sp>
          <p:nvSpPr>
            <p:cNvPr name="Freeform 14" id="14"/>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15" id="15"/>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16" id="16"/>
          <p:cNvSpPr txBox="true"/>
          <p:nvPr/>
        </p:nvSpPr>
        <p:spPr>
          <a:xfrm rot="0">
            <a:off x="2214477" y="5258937"/>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2</a:t>
            </a:r>
          </a:p>
        </p:txBody>
      </p:sp>
      <p:grpSp>
        <p:nvGrpSpPr>
          <p:cNvPr name="Group 17" id="17"/>
          <p:cNvGrpSpPr/>
          <p:nvPr/>
        </p:nvGrpSpPr>
        <p:grpSpPr>
          <a:xfrm rot="0">
            <a:off x="9877243" y="4935205"/>
            <a:ext cx="870932" cy="870932"/>
            <a:chOff x="0" y="0"/>
            <a:chExt cx="207300" cy="207300"/>
          </a:xfrm>
        </p:grpSpPr>
        <p:sp>
          <p:nvSpPr>
            <p:cNvPr name="Freeform 18" id="18"/>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19" id="19"/>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20" id="20"/>
          <p:cNvSpPr txBox="true"/>
          <p:nvPr/>
        </p:nvSpPr>
        <p:spPr>
          <a:xfrm rot="0">
            <a:off x="10041594" y="4898567"/>
            <a:ext cx="542230" cy="920679"/>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5</a:t>
            </a:r>
          </a:p>
        </p:txBody>
      </p:sp>
      <p:grpSp>
        <p:nvGrpSpPr>
          <p:cNvPr name="Group 21" id="21"/>
          <p:cNvGrpSpPr/>
          <p:nvPr/>
        </p:nvGrpSpPr>
        <p:grpSpPr>
          <a:xfrm rot="0">
            <a:off x="2050125" y="7049245"/>
            <a:ext cx="870932" cy="870932"/>
            <a:chOff x="0" y="0"/>
            <a:chExt cx="207300" cy="207300"/>
          </a:xfrm>
        </p:grpSpPr>
        <p:sp>
          <p:nvSpPr>
            <p:cNvPr name="Freeform 22" id="22"/>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3" id="23"/>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24" id="24"/>
          <p:cNvSpPr txBox="true"/>
          <p:nvPr/>
        </p:nvSpPr>
        <p:spPr>
          <a:xfrm rot="0">
            <a:off x="2214477" y="7012606"/>
            <a:ext cx="542230" cy="920679"/>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3</a:t>
            </a:r>
          </a:p>
        </p:txBody>
      </p:sp>
      <p:grpSp>
        <p:nvGrpSpPr>
          <p:cNvPr name="Group 25" id="25"/>
          <p:cNvGrpSpPr/>
          <p:nvPr/>
        </p:nvGrpSpPr>
        <p:grpSpPr>
          <a:xfrm rot="0">
            <a:off x="9877243" y="6690372"/>
            <a:ext cx="870932" cy="870932"/>
            <a:chOff x="0" y="0"/>
            <a:chExt cx="207300" cy="207300"/>
          </a:xfrm>
        </p:grpSpPr>
        <p:sp>
          <p:nvSpPr>
            <p:cNvPr name="Freeform 26" id="26"/>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7" id="27"/>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28" id="28"/>
          <p:cNvSpPr txBox="true"/>
          <p:nvPr/>
        </p:nvSpPr>
        <p:spPr>
          <a:xfrm rot="0">
            <a:off x="10041594" y="6653734"/>
            <a:ext cx="542230" cy="920679"/>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6</a:t>
            </a:r>
          </a:p>
        </p:txBody>
      </p:sp>
      <p:sp>
        <p:nvSpPr>
          <p:cNvPr name="TextBox 29" id="29"/>
          <p:cNvSpPr txBox="true"/>
          <p:nvPr/>
        </p:nvSpPr>
        <p:spPr>
          <a:xfrm rot="0">
            <a:off x="3315343" y="5466245"/>
            <a:ext cx="4978361" cy="531716"/>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Chief Of IT &amp; Development</a:t>
            </a:r>
          </a:p>
        </p:txBody>
      </p:sp>
      <p:sp>
        <p:nvSpPr>
          <p:cNvPr name="TextBox 30" id="30"/>
          <p:cNvSpPr txBox="true"/>
          <p:nvPr/>
        </p:nvSpPr>
        <p:spPr>
          <a:xfrm rot="0">
            <a:off x="3315343" y="7003786"/>
            <a:ext cx="4978361" cy="1074641"/>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Chief Of Operational &amp; Warehouse</a:t>
            </a:r>
          </a:p>
        </p:txBody>
      </p:sp>
      <p:sp>
        <p:nvSpPr>
          <p:cNvPr name="TextBox 31" id="31"/>
          <p:cNvSpPr txBox="true"/>
          <p:nvPr/>
        </p:nvSpPr>
        <p:spPr>
          <a:xfrm rot="0">
            <a:off x="11243652" y="3141138"/>
            <a:ext cx="4978361" cy="1074641"/>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Chief Of Distribution &amp; Fleet</a:t>
            </a:r>
          </a:p>
        </p:txBody>
      </p:sp>
      <p:sp>
        <p:nvSpPr>
          <p:cNvPr name="TextBox 32" id="32"/>
          <p:cNvSpPr txBox="true"/>
          <p:nvPr/>
        </p:nvSpPr>
        <p:spPr>
          <a:xfrm rot="0">
            <a:off x="11310150" y="5071476"/>
            <a:ext cx="4978361" cy="531716"/>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Chief Of Customer Service</a:t>
            </a:r>
          </a:p>
        </p:txBody>
      </p:sp>
      <p:sp>
        <p:nvSpPr>
          <p:cNvPr name="TextBox 33" id="33"/>
          <p:cNvSpPr txBox="true"/>
          <p:nvPr/>
        </p:nvSpPr>
        <p:spPr>
          <a:xfrm rot="0">
            <a:off x="11310150" y="6805353"/>
            <a:ext cx="4978361" cy="531716"/>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Chief Of Quality Assurance</a:t>
            </a:r>
          </a:p>
        </p:txBody>
      </p:sp>
      <p:grpSp>
        <p:nvGrpSpPr>
          <p:cNvPr name="Group 34" id="34"/>
          <p:cNvGrpSpPr/>
          <p:nvPr/>
        </p:nvGrpSpPr>
        <p:grpSpPr>
          <a:xfrm rot="0">
            <a:off x="9877243" y="8296852"/>
            <a:ext cx="870932" cy="870932"/>
            <a:chOff x="0" y="0"/>
            <a:chExt cx="207300" cy="207300"/>
          </a:xfrm>
        </p:grpSpPr>
        <p:sp>
          <p:nvSpPr>
            <p:cNvPr name="Freeform 35" id="35"/>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36" id="36"/>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37" id="37"/>
          <p:cNvSpPr txBox="true"/>
          <p:nvPr/>
        </p:nvSpPr>
        <p:spPr>
          <a:xfrm rot="0">
            <a:off x="10041594" y="8260213"/>
            <a:ext cx="542230" cy="920679"/>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7</a:t>
            </a:r>
          </a:p>
        </p:txBody>
      </p:sp>
      <p:sp>
        <p:nvSpPr>
          <p:cNvPr name="TextBox 38" id="38"/>
          <p:cNvSpPr txBox="true"/>
          <p:nvPr/>
        </p:nvSpPr>
        <p:spPr>
          <a:xfrm rot="0">
            <a:off x="11310150" y="8411832"/>
            <a:ext cx="4978361" cy="531716"/>
          </a:xfrm>
          <a:prstGeom prst="rect">
            <a:avLst/>
          </a:prstGeom>
        </p:spPr>
        <p:txBody>
          <a:bodyPr anchor="t" rtlCol="false" tIns="0" lIns="0" bIns="0" rIns="0">
            <a:spAutoFit/>
          </a:bodyPr>
          <a:lstStyle/>
          <a:p>
            <a:pPr algn="l">
              <a:lnSpc>
                <a:spcPts val="4292"/>
              </a:lnSpc>
              <a:spcBef>
                <a:spcPct val="0"/>
              </a:spcBef>
            </a:pPr>
            <a:r>
              <a:rPr lang="en-US" b="true" sz="3066">
                <a:solidFill>
                  <a:srgbClr val="FFFFFF"/>
                </a:solidFill>
                <a:latin typeface="Raleway Bold"/>
                <a:ea typeface="Raleway Bold"/>
                <a:cs typeface="Raleway Bold"/>
                <a:sym typeface="Raleway Bold"/>
              </a:rPr>
              <a:t>Functional Managers</a:t>
            </a:r>
          </a:p>
        </p:txBody>
      </p:sp>
      <p:sp>
        <p:nvSpPr>
          <p:cNvPr name="Freeform 39" id="39"/>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545134" y="765632"/>
            <a:ext cx="16598550" cy="8755735"/>
          </a:xfrm>
          <a:custGeom>
            <a:avLst/>
            <a:gdLst/>
            <a:ahLst/>
            <a:cxnLst/>
            <a:rect r="r" b="b" t="t" l="l"/>
            <a:pathLst>
              <a:path h="8755735" w="16598550">
                <a:moveTo>
                  <a:pt x="0" y="0"/>
                </a:moveTo>
                <a:lnTo>
                  <a:pt x="16598551" y="0"/>
                </a:lnTo>
                <a:lnTo>
                  <a:pt x="16598551" y="8755736"/>
                </a:lnTo>
                <a:lnTo>
                  <a:pt x="0" y="875573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08537" y="340398"/>
            <a:ext cx="12670926" cy="1458042"/>
          </a:xfrm>
          <a:prstGeom prst="rect">
            <a:avLst/>
          </a:prstGeom>
        </p:spPr>
        <p:txBody>
          <a:bodyPr anchor="t" rtlCol="false" tIns="0" lIns="0" bIns="0" rIns="0">
            <a:spAutoFit/>
          </a:bodyPr>
          <a:lstStyle/>
          <a:p>
            <a:pPr algn="ctr">
              <a:lnSpc>
                <a:spcPts val="8844"/>
              </a:lnSpc>
            </a:pPr>
            <a:r>
              <a:rPr lang="en-US" b="true" sz="9937" spc="1311">
                <a:solidFill>
                  <a:srgbClr val="FFFFFF"/>
                </a:solidFill>
                <a:latin typeface="Heading Now 31-38 Bold"/>
                <a:ea typeface="Heading Now 31-38 Bold"/>
                <a:cs typeface="Heading Now 31-38 Bold"/>
                <a:sym typeface="Heading Now 31-38 Bold"/>
              </a:rPr>
              <a:t>STAKEHOLDER MANAGEMENT</a:t>
            </a:r>
          </a:p>
        </p:txBody>
      </p:sp>
      <p:sp>
        <p:nvSpPr>
          <p:cNvPr name="AutoShape 4" id="4"/>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5" id="5"/>
          <p:cNvGrpSpPr/>
          <p:nvPr/>
        </p:nvGrpSpPr>
        <p:grpSpPr>
          <a:xfrm rot="0">
            <a:off x="3804276" y="2226521"/>
            <a:ext cx="11147442" cy="1438171"/>
            <a:chOff x="0" y="0"/>
            <a:chExt cx="2006874" cy="258914"/>
          </a:xfrm>
        </p:grpSpPr>
        <p:sp>
          <p:nvSpPr>
            <p:cNvPr name="Freeform 6" id="6"/>
            <p:cNvSpPr/>
            <p:nvPr/>
          </p:nvSpPr>
          <p:spPr>
            <a:xfrm flipH="false" flipV="false" rot="0">
              <a:off x="0" y="0"/>
              <a:ext cx="2006874" cy="258914"/>
            </a:xfrm>
            <a:custGeom>
              <a:avLst/>
              <a:gdLst/>
              <a:ahLst/>
              <a:cxnLst/>
              <a:rect r="r" b="b" t="t" l="l"/>
              <a:pathLst>
                <a:path h="258914" w="2006874">
                  <a:moveTo>
                    <a:pt x="69450" y="0"/>
                  </a:moveTo>
                  <a:lnTo>
                    <a:pt x="1937424" y="0"/>
                  </a:lnTo>
                  <a:cubicBezTo>
                    <a:pt x="1955844" y="0"/>
                    <a:pt x="1973508" y="7317"/>
                    <a:pt x="1986533" y="20341"/>
                  </a:cubicBezTo>
                  <a:cubicBezTo>
                    <a:pt x="1999557" y="33366"/>
                    <a:pt x="2006874" y="51031"/>
                    <a:pt x="2006874" y="69450"/>
                  </a:cubicBezTo>
                  <a:lnTo>
                    <a:pt x="2006874" y="189464"/>
                  </a:lnTo>
                  <a:cubicBezTo>
                    <a:pt x="2006874" y="227820"/>
                    <a:pt x="1975781" y="258914"/>
                    <a:pt x="1937424" y="258914"/>
                  </a:cubicBezTo>
                  <a:lnTo>
                    <a:pt x="69450" y="258914"/>
                  </a:lnTo>
                  <a:cubicBezTo>
                    <a:pt x="31094" y="258914"/>
                    <a:pt x="0" y="227820"/>
                    <a:pt x="0" y="189464"/>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19050"/>
              <a:ext cx="2006874" cy="239864"/>
            </a:xfrm>
            <a:prstGeom prst="rect">
              <a:avLst/>
            </a:prstGeom>
          </p:spPr>
          <p:txBody>
            <a:bodyPr anchor="ctr" rtlCol="false" tIns="80774" lIns="80774" bIns="80774" rIns="80774"/>
            <a:lstStyle/>
            <a:p>
              <a:pPr algn="ctr">
                <a:lnSpc>
                  <a:spcPts val="2484"/>
                </a:lnSpc>
              </a:pPr>
            </a:p>
          </p:txBody>
        </p:sp>
      </p:grpSp>
      <p:sp>
        <p:nvSpPr>
          <p:cNvPr name="TextBox 8" id="8"/>
          <p:cNvSpPr txBox="true"/>
          <p:nvPr/>
        </p:nvSpPr>
        <p:spPr>
          <a:xfrm rot="0">
            <a:off x="4447027" y="2511772"/>
            <a:ext cx="9861940" cy="805820"/>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Strategi </a:t>
            </a:r>
            <a:r>
              <a:rPr lang="en-US" b="true" sz="2875" i="true">
                <a:solidFill>
                  <a:srgbClr val="FFFFFF"/>
                </a:solidFill>
                <a:latin typeface="Raleway Bold Italics"/>
                <a:ea typeface="Raleway Bold Italics"/>
                <a:cs typeface="Raleway Bold Italics"/>
                <a:sym typeface="Raleway Bold Italics"/>
              </a:rPr>
              <a:t>stakeholder</a:t>
            </a:r>
            <a:r>
              <a:rPr lang="en-US" b="true" sz="2875">
                <a:solidFill>
                  <a:srgbClr val="FFFFFF"/>
                </a:solidFill>
                <a:latin typeface="Raleway Bold"/>
                <a:ea typeface="Raleway Bold"/>
                <a:cs typeface="Raleway Bold"/>
                <a:sym typeface="Raleway Bold"/>
              </a:rPr>
              <a:t> d</a:t>
            </a:r>
            <a:r>
              <a:rPr lang="en-US" b="true" sz="2875">
                <a:solidFill>
                  <a:srgbClr val="FFFFFF"/>
                </a:solidFill>
                <a:latin typeface="Raleway Bold"/>
                <a:ea typeface="Raleway Bold"/>
                <a:cs typeface="Raleway Bold"/>
                <a:sym typeface="Raleway Bold"/>
              </a:rPr>
              <a:t>igunakan untuk</a:t>
            </a:r>
            <a:r>
              <a:rPr lang="en-US" b="true" sz="2875">
                <a:solidFill>
                  <a:srgbClr val="FFFFFF"/>
                </a:solidFill>
                <a:latin typeface="Raleway Bold"/>
                <a:ea typeface="Raleway Bold"/>
                <a:cs typeface="Raleway Bold"/>
                <a:sym typeface="Raleway Bold"/>
              </a:rPr>
              <a:t> mengidentifikasi dan mengelola pihak terkait proyek TipTipIn</a:t>
            </a:r>
          </a:p>
        </p:txBody>
      </p:sp>
      <p:sp>
        <p:nvSpPr>
          <p:cNvPr name="Freeform 9" id="9"/>
          <p:cNvSpPr/>
          <p:nvPr/>
        </p:nvSpPr>
        <p:spPr>
          <a:xfrm flipH="false" flipV="false" rot="0">
            <a:off x="2808537" y="2226521"/>
            <a:ext cx="1918406" cy="1357272"/>
          </a:xfrm>
          <a:custGeom>
            <a:avLst/>
            <a:gdLst/>
            <a:ahLst/>
            <a:cxnLst/>
            <a:rect r="r" b="b" t="t" l="l"/>
            <a:pathLst>
              <a:path h="1357272" w="1918406">
                <a:moveTo>
                  <a:pt x="0" y="0"/>
                </a:moveTo>
                <a:lnTo>
                  <a:pt x="1918406" y="0"/>
                </a:lnTo>
                <a:lnTo>
                  <a:pt x="1918406" y="1357272"/>
                </a:lnTo>
                <a:lnTo>
                  <a:pt x="0" y="1357272"/>
                </a:lnTo>
                <a:lnTo>
                  <a:pt x="0" y="0"/>
                </a:lnTo>
                <a:close/>
              </a:path>
            </a:pathLst>
          </a:custGeom>
          <a:blipFill>
            <a:blip r:embed="rId4"/>
            <a:stretch>
              <a:fillRect l="-3195" t="0" r="-3195" b="0"/>
            </a:stretch>
          </a:blipFill>
        </p:spPr>
      </p:sp>
      <p:grpSp>
        <p:nvGrpSpPr>
          <p:cNvPr name="Group 10" id="10"/>
          <p:cNvGrpSpPr/>
          <p:nvPr/>
        </p:nvGrpSpPr>
        <p:grpSpPr>
          <a:xfrm rot="0">
            <a:off x="3369034" y="4053117"/>
            <a:ext cx="11582684" cy="1438171"/>
            <a:chOff x="0" y="0"/>
            <a:chExt cx="15443579" cy="1917561"/>
          </a:xfrm>
        </p:grpSpPr>
        <p:grpSp>
          <p:nvGrpSpPr>
            <p:cNvPr name="Group 11" id="11"/>
            <p:cNvGrpSpPr/>
            <p:nvPr/>
          </p:nvGrpSpPr>
          <p:grpSpPr>
            <a:xfrm rot="0">
              <a:off x="580323" y="0"/>
              <a:ext cx="14863256" cy="1917561"/>
              <a:chOff x="0" y="0"/>
              <a:chExt cx="2006874" cy="258914"/>
            </a:xfrm>
          </p:grpSpPr>
          <p:sp>
            <p:nvSpPr>
              <p:cNvPr name="Freeform 12" id="12"/>
              <p:cNvSpPr/>
              <p:nvPr/>
            </p:nvSpPr>
            <p:spPr>
              <a:xfrm flipH="false" flipV="false" rot="0">
                <a:off x="0" y="0"/>
                <a:ext cx="2006874" cy="258914"/>
              </a:xfrm>
              <a:custGeom>
                <a:avLst/>
                <a:gdLst/>
                <a:ahLst/>
                <a:cxnLst/>
                <a:rect r="r" b="b" t="t" l="l"/>
                <a:pathLst>
                  <a:path h="258914" w="2006874">
                    <a:moveTo>
                      <a:pt x="69450" y="0"/>
                    </a:moveTo>
                    <a:lnTo>
                      <a:pt x="1937424" y="0"/>
                    </a:lnTo>
                    <a:cubicBezTo>
                      <a:pt x="1955844" y="0"/>
                      <a:pt x="1973508" y="7317"/>
                      <a:pt x="1986533" y="20341"/>
                    </a:cubicBezTo>
                    <a:cubicBezTo>
                      <a:pt x="1999557" y="33366"/>
                      <a:pt x="2006874" y="51031"/>
                      <a:pt x="2006874" y="69450"/>
                    </a:cubicBezTo>
                    <a:lnTo>
                      <a:pt x="2006874" y="189464"/>
                    </a:lnTo>
                    <a:cubicBezTo>
                      <a:pt x="2006874" y="227820"/>
                      <a:pt x="1975781" y="258914"/>
                      <a:pt x="1937424" y="258914"/>
                    </a:cubicBezTo>
                    <a:lnTo>
                      <a:pt x="69450" y="258914"/>
                    </a:lnTo>
                    <a:cubicBezTo>
                      <a:pt x="31094" y="258914"/>
                      <a:pt x="0" y="227820"/>
                      <a:pt x="0" y="189464"/>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13" id="13"/>
              <p:cNvSpPr txBox="true"/>
              <p:nvPr/>
            </p:nvSpPr>
            <p:spPr>
              <a:xfrm>
                <a:off x="0" y="19050"/>
                <a:ext cx="2006874" cy="239864"/>
              </a:xfrm>
              <a:prstGeom prst="rect">
                <a:avLst/>
              </a:prstGeom>
            </p:spPr>
            <p:txBody>
              <a:bodyPr anchor="ctr" rtlCol="false" tIns="80774" lIns="80774" bIns="80774" rIns="80774"/>
              <a:lstStyle/>
              <a:p>
                <a:pPr algn="ctr">
                  <a:lnSpc>
                    <a:spcPts val="2484"/>
                  </a:lnSpc>
                </a:pPr>
              </a:p>
            </p:txBody>
          </p:sp>
        </p:grpSp>
        <p:sp>
          <p:nvSpPr>
            <p:cNvPr name="TextBox 14" id="14"/>
            <p:cNvSpPr txBox="true"/>
            <p:nvPr/>
          </p:nvSpPr>
          <p:spPr>
            <a:xfrm rot="0">
              <a:off x="1437324" y="427918"/>
              <a:ext cx="13149253" cy="1080776"/>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Analisis dilakukan terhadap t</a:t>
              </a:r>
              <a:r>
                <a:rPr lang="en-US" b="true" sz="2875">
                  <a:solidFill>
                    <a:srgbClr val="FFFFFF"/>
                  </a:solidFill>
                  <a:latin typeface="Raleway Bold"/>
                  <a:ea typeface="Raleway Bold"/>
                  <a:cs typeface="Raleway Bold"/>
                  <a:sym typeface="Raleway Bold"/>
                </a:rPr>
                <a:t>ingkat</a:t>
              </a:r>
              <a:r>
                <a:rPr lang="en-US" b="true" sz="2875">
                  <a:solidFill>
                    <a:srgbClr val="FFFFFF"/>
                  </a:solidFill>
                  <a:latin typeface="Raleway Bold"/>
                  <a:ea typeface="Raleway Bold"/>
                  <a:cs typeface="Raleway Bold"/>
                  <a:sym typeface="Raleway Bold"/>
                </a:rPr>
                <a:t> </a:t>
              </a:r>
              <a:r>
                <a:rPr lang="en-US" b="true" sz="2875" i="true">
                  <a:solidFill>
                    <a:srgbClr val="FFFFFF"/>
                  </a:solidFill>
                  <a:latin typeface="Raleway Bold Italics"/>
                  <a:ea typeface="Raleway Bold Italics"/>
                  <a:cs typeface="Raleway Bold Italics"/>
                  <a:sym typeface="Raleway Bold Italics"/>
                </a:rPr>
                <a:t>power</a:t>
              </a:r>
              <a:r>
                <a:rPr lang="en-US" b="true" sz="2875">
                  <a:solidFill>
                    <a:srgbClr val="FFFFFF"/>
                  </a:solidFill>
                  <a:latin typeface="Raleway Bold"/>
                  <a:ea typeface="Raleway Bold"/>
                  <a:cs typeface="Raleway Bold"/>
                  <a:sym typeface="Raleway Bold"/>
                </a:rPr>
                <a:t>, </a:t>
              </a:r>
              <a:r>
                <a:rPr lang="en-US" b="true" sz="2875" i="true">
                  <a:solidFill>
                    <a:srgbClr val="FFFFFF"/>
                  </a:solidFill>
                  <a:latin typeface="Raleway Bold Italics"/>
                  <a:ea typeface="Raleway Bold Italics"/>
                  <a:cs typeface="Raleway Bold Italics"/>
                  <a:sym typeface="Raleway Bold Italics"/>
                </a:rPr>
                <a:t>interest</a:t>
              </a:r>
              <a:r>
                <a:rPr lang="en-US" b="true" sz="2875">
                  <a:solidFill>
                    <a:srgbClr val="FFFFFF"/>
                  </a:solidFill>
                  <a:latin typeface="Raleway Bold"/>
                  <a:ea typeface="Raleway Bold"/>
                  <a:cs typeface="Raleway Bold"/>
                  <a:sym typeface="Raleway Bold"/>
                </a:rPr>
                <a:t>, dan pengaruh </a:t>
              </a:r>
              <a:r>
                <a:rPr lang="en-US" b="true" sz="2875" i="true">
                  <a:solidFill>
                    <a:srgbClr val="FFFFFF"/>
                  </a:solidFill>
                  <a:latin typeface="Raleway Bold Italics"/>
                  <a:ea typeface="Raleway Bold Italics"/>
                  <a:cs typeface="Raleway Bold Italics"/>
                  <a:sym typeface="Raleway Bold Italics"/>
                </a:rPr>
                <a:t>stakeholder</a:t>
              </a:r>
            </a:p>
          </p:txBody>
        </p:sp>
        <p:sp>
          <p:nvSpPr>
            <p:cNvPr name="Freeform 15" id="15"/>
            <p:cNvSpPr/>
            <p:nvPr/>
          </p:nvSpPr>
          <p:spPr>
            <a:xfrm flipH="false" flipV="false" rot="0">
              <a:off x="0" y="241017"/>
              <a:ext cx="1437324" cy="1435527"/>
            </a:xfrm>
            <a:custGeom>
              <a:avLst/>
              <a:gdLst/>
              <a:ahLst/>
              <a:cxnLst/>
              <a:rect r="r" b="b" t="t" l="l"/>
              <a:pathLst>
                <a:path h="1435527" w="1437324">
                  <a:moveTo>
                    <a:pt x="0" y="0"/>
                  </a:moveTo>
                  <a:lnTo>
                    <a:pt x="1437324" y="0"/>
                  </a:lnTo>
                  <a:lnTo>
                    <a:pt x="1437324" y="1435527"/>
                  </a:lnTo>
                  <a:lnTo>
                    <a:pt x="0" y="1435527"/>
                  </a:lnTo>
                  <a:lnTo>
                    <a:pt x="0" y="0"/>
                  </a:lnTo>
                  <a:close/>
                </a:path>
              </a:pathLst>
            </a:custGeom>
            <a:blipFill>
              <a:blip r:embed="rId5"/>
              <a:stretch>
                <a:fillRect l="0" t="0" r="0" b="0"/>
              </a:stretch>
            </a:blipFill>
          </p:spPr>
        </p:sp>
      </p:grpSp>
      <p:grpSp>
        <p:nvGrpSpPr>
          <p:cNvPr name="Group 16" id="16"/>
          <p:cNvGrpSpPr/>
          <p:nvPr/>
        </p:nvGrpSpPr>
        <p:grpSpPr>
          <a:xfrm rot="0">
            <a:off x="3804276" y="5919913"/>
            <a:ext cx="11147442" cy="1438171"/>
            <a:chOff x="0" y="0"/>
            <a:chExt cx="2006874" cy="258914"/>
          </a:xfrm>
        </p:grpSpPr>
        <p:sp>
          <p:nvSpPr>
            <p:cNvPr name="Freeform 17" id="17"/>
            <p:cNvSpPr/>
            <p:nvPr/>
          </p:nvSpPr>
          <p:spPr>
            <a:xfrm flipH="false" flipV="false" rot="0">
              <a:off x="0" y="0"/>
              <a:ext cx="2006874" cy="258914"/>
            </a:xfrm>
            <a:custGeom>
              <a:avLst/>
              <a:gdLst/>
              <a:ahLst/>
              <a:cxnLst/>
              <a:rect r="r" b="b" t="t" l="l"/>
              <a:pathLst>
                <a:path h="258914" w="2006874">
                  <a:moveTo>
                    <a:pt x="69450" y="0"/>
                  </a:moveTo>
                  <a:lnTo>
                    <a:pt x="1937424" y="0"/>
                  </a:lnTo>
                  <a:cubicBezTo>
                    <a:pt x="1955844" y="0"/>
                    <a:pt x="1973508" y="7317"/>
                    <a:pt x="1986533" y="20341"/>
                  </a:cubicBezTo>
                  <a:cubicBezTo>
                    <a:pt x="1999557" y="33366"/>
                    <a:pt x="2006874" y="51031"/>
                    <a:pt x="2006874" y="69450"/>
                  </a:cubicBezTo>
                  <a:lnTo>
                    <a:pt x="2006874" y="189464"/>
                  </a:lnTo>
                  <a:cubicBezTo>
                    <a:pt x="2006874" y="227820"/>
                    <a:pt x="1975781" y="258914"/>
                    <a:pt x="1937424" y="258914"/>
                  </a:cubicBezTo>
                  <a:lnTo>
                    <a:pt x="69450" y="258914"/>
                  </a:lnTo>
                  <a:cubicBezTo>
                    <a:pt x="31094" y="258914"/>
                    <a:pt x="0" y="227820"/>
                    <a:pt x="0" y="189464"/>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18" id="18"/>
            <p:cNvSpPr txBox="true"/>
            <p:nvPr/>
          </p:nvSpPr>
          <p:spPr>
            <a:xfrm>
              <a:off x="0" y="19050"/>
              <a:ext cx="2006874" cy="239864"/>
            </a:xfrm>
            <a:prstGeom prst="rect">
              <a:avLst/>
            </a:prstGeom>
          </p:spPr>
          <p:txBody>
            <a:bodyPr anchor="ctr" rtlCol="false" tIns="80774" lIns="80774" bIns="80774" rIns="80774"/>
            <a:lstStyle/>
            <a:p>
              <a:pPr algn="ctr">
                <a:lnSpc>
                  <a:spcPts val="2484"/>
                </a:lnSpc>
              </a:pPr>
            </a:p>
          </p:txBody>
        </p:sp>
      </p:grpSp>
      <p:sp>
        <p:nvSpPr>
          <p:cNvPr name="TextBox 19" id="19"/>
          <p:cNvSpPr txBox="true"/>
          <p:nvPr/>
        </p:nvSpPr>
        <p:spPr>
          <a:xfrm rot="0">
            <a:off x="4463404" y="6281863"/>
            <a:ext cx="9861940" cy="805820"/>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Tujuan utama adalah memastikan dukunga</a:t>
            </a:r>
            <a:r>
              <a:rPr lang="en-US" b="true" sz="2875">
                <a:solidFill>
                  <a:srgbClr val="FFFFFF"/>
                </a:solidFill>
                <a:latin typeface="Raleway Bold"/>
                <a:ea typeface="Raleway Bold"/>
                <a:cs typeface="Raleway Bold"/>
                <a:sym typeface="Raleway Bold"/>
              </a:rPr>
              <a:t>n, kolab</a:t>
            </a:r>
            <a:r>
              <a:rPr lang="en-US" b="true" sz="2875">
                <a:solidFill>
                  <a:srgbClr val="FFFFFF"/>
                </a:solidFill>
                <a:latin typeface="Raleway Bold"/>
                <a:ea typeface="Raleway Bold"/>
                <a:cs typeface="Raleway Bold"/>
                <a:sym typeface="Raleway Bold"/>
              </a:rPr>
              <a:t>or</a:t>
            </a:r>
            <a:r>
              <a:rPr lang="en-US" b="true" sz="2875">
                <a:solidFill>
                  <a:srgbClr val="FFFFFF"/>
                </a:solidFill>
                <a:latin typeface="Raleway Bold"/>
                <a:ea typeface="Raleway Bold"/>
                <a:cs typeface="Raleway Bold"/>
                <a:sym typeface="Raleway Bold"/>
              </a:rPr>
              <a:t>as</a:t>
            </a:r>
            <a:r>
              <a:rPr lang="en-US" b="true" sz="2875">
                <a:solidFill>
                  <a:srgbClr val="FFFFFF"/>
                </a:solidFill>
                <a:latin typeface="Raleway Bold"/>
                <a:ea typeface="Raleway Bold"/>
                <a:cs typeface="Raleway Bold"/>
                <a:sym typeface="Raleway Bold"/>
              </a:rPr>
              <a:t>i, dan pemanfaata</a:t>
            </a:r>
            <a:r>
              <a:rPr lang="en-US" b="true" sz="2875">
                <a:solidFill>
                  <a:srgbClr val="FFFFFF"/>
                </a:solidFill>
                <a:latin typeface="Raleway Bold"/>
                <a:ea typeface="Raleway Bold"/>
                <a:cs typeface="Raleway Bold"/>
                <a:sym typeface="Raleway Bold"/>
              </a:rPr>
              <a:t>n sumb</a:t>
            </a:r>
            <a:r>
              <a:rPr lang="en-US" b="true" sz="2875">
                <a:solidFill>
                  <a:srgbClr val="FFFFFF"/>
                </a:solidFill>
                <a:latin typeface="Raleway Bold"/>
                <a:ea typeface="Raleway Bold"/>
                <a:cs typeface="Raleway Bold"/>
                <a:sym typeface="Raleway Bold"/>
              </a:rPr>
              <a:t>e</a:t>
            </a:r>
            <a:r>
              <a:rPr lang="en-US" b="true" sz="2875">
                <a:solidFill>
                  <a:srgbClr val="FFFFFF"/>
                </a:solidFill>
                <a:latin typeface="Raleway Bold"/>
                <a:ea typeface="Raleway Bold"/>
                <a:cs typeface="Raleway Bold"/>
                <a:sym typeface="Raleway Bold"/>
              </a:rPr>
              <a:t>r daya </a:t>
            </a:r>
            <a:r>
              <a:rPr lang="en-US" b="true" sz="2875">
                <a:solidFill>
                  <a:srgbClr val="FFFFFF"/>
                </a:solidFill>
                <a:latin typeface="Raleway Bold"/>
                <a:ea typeface="Raleway Bold"/>
                <a:cs typeface="Raleway Bold"/>
                <a:sym typeface="Raleway Bold"/>
              </a:rPr>
              <a:t>o</a:t>
            </a:r>
            <a:r>
              <a:rPr lang="en-US" b="true" sz="2875">
                <a:solidFill>
                  <a:srgbClr val="FFFFFF"/>
                </a:solidFill>
                <a:latin typeface="Raleway Bold"/>
                <a:ea typeface="Raleway Bold"/>
                <a:cs typeface="Raleway Bold"/>
                <a:sym typeface="Raleway Bold"/>
              </a:rPr>
              <a:t>ptima</a:t>
            </a:r>
            <a:r>
              <a:rPr lang="en-US" b="true" sz="2875">
                <a:solidFill>
                  <a:srgbClr val="FFFFFF"/>
                </a:solidFill>
                <a:latin typeface="Raleway Bold"/>
                <a:ea typeface="Raleway Bold"/>
                <a:cs typeface="Raleway Bold"/>
                <a:sym typeface="Raleway Bold"/>
              </a:rPr>
              <a:t>l</a:t>
            </a:r>
          </a:p>
        </p:txBody>
      </p:sp>
      <p:grpSp>
        <p:nvGrpSpPr>
          <p:cNvPr name="Group 20" id="20"/>
          <p:cNvGrpSpPr/>
          <p:nvPr/>
        </p:nvGrpSpPr>
        <p:grpSpPr>
          <a:xfrm rot="0">
            <a:off x="3787900" y="7729978"/>
            <a:ext cx="11147442" cy="1438171"/>
            <a:chOff x="0" y="0"/>
            <a:chExt cx="2006874" cy="258914"/>
          </a:xfrm>
        </p:grpSpPr>
        <p:sp>
          <p:nvSpPr>
            <p:cNvPr name="Freeform 21" id="21"/>
            <p:cNvSpPr/>
            <p:nvPr/>
          </p:nvSpPr>
          <p:spPr>
            <a:xfrm flipH="false" flipV="false" rot="0">
              <a:off x="0" y="0"/>
              <a:ext cx="2006874" cy="258914"/>
            </a:xfrm>
            <a:custGeom>
              <a:avLst/>
              <a:gdLst/>
              <a:ahLst/>
              <a:cxnLst/>
              <a:rect r="r" b="b" t="t" l="l"/>
              <a:pathLst>
                <a:path h="258914" w="2006874">
                  <a:moveTo>
                    <a:pt x="69450" y="0"/>
                  </a:moveTo>
                  <a:lnTo>
                    <a:pt x="1937424" y="0"/>
                  </a:lnTo>
                  <a:cubicBezTo>
                    <a:pt x="1955844" y="0"/>
                    <a:pt x="1973508" y="7317"/>
                    <a:pt x="1986533" y="20341"/>
                  </a:cubicBezTo>
                  <a:cubicBezTo>
                    <a:pt x="1999557" y="33366"/>
                    <a:pt x="2006874" y="51031"/>
                    <a:pt x="2006874" y="69450"/>
                  </a:cubicBezTo>
                  <a:lnTo>
                    <a:pt x="2006874" y="189464"/>
                  </a:lnTo>
                  <a:cubicBezTo>
                    <a:pt x="2006874" y="227820"/>
                    <a:pt x="1975781" y="258914"/>
                    <a:pt x="1937424" y="258914"/>
                  </a:cubicBezTo>
                  <a:lnTo>
                    <a:pt x="69450" y="258914"/>
                  </a:lnTo>
                  <a:cubicBezTo>
                    <a:pt x="31094" y="258914"/>
                    <a:pt x="0" y="227820"/>
                    <a:pt x="0" y="189464"/>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22" id="22"/>
            <p:cNvSpPr txBox="true"/>
            <p:nvPr/>
          </p:nvSpPr>
          <p:spPr>
            <a:xfrm>
              <a:off x="0" y="19050"/>
              <a:ext cx="2006874" cy="239864"/>
            </a:xfrm>
            <a:prstGeom prst="rect">
              <a:avLst/>
            </a:prstGeom>
          </p:spPr>
          <p:txBody>
            <a:bodyPr anchor="ctr" rtlCol="false" tIns="80774" lIns="80774" bIns="80774" rIns="80774"/>
            <a:lstStyle/>
            <a:p>
              <a:pPr algn="ctr">
                <a:lnSpc>
                  <a:spcPts val="2484"/>
                </a:lnSpc>
              </a:pPr>
            </a:p>
          </p:txBody>
        </p:sp>
      </p:grpSp>
      <p:sp>
        <p:nvSpPr>
          <p:cNvPr name="TextBox 23" id="23"/>
          <p:cNvSpPr txBox="true"/>
          <p:nvPr/>
        </p:nvSpPr>
        <p:spPr>
          <a:xfrm rot="0">
            <a:off x="4447027" y="8055679"/>
            <a:ext cx="9861940" cy="805820"/>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Pendekatan ini membantu meminimalka</a:t>
            </a:r>
            <a:r>
              <a:rPr lang="en-US" b="true" sz="2875">
                <a:solidFill>
                  <a:srgbClr val="FFFFFF"/>
                </a:solidFill>
                <a:latin typeface="Raleway Bold"/>
                <a:ea typeface="Raleway Bold"/>
                <a:cs typeface="Raleway Bold"/>
                <a:sym typeface="Raleway Bold"/>
              </a:rPr>
              <a:t>n konfl</a:t>
            </a:r>
            <a:r>
              <a:rPr lang="en-US" b="true" sz="2875">
                <a:solidFill>
                  <a:srgbClr val="FFFFFF"/>
                </a:solidFill>
                <a:latin typeface="Raleway Bold"/>
                <a:ea typeface="Raleway Bold"/>
                <a:cs typeface="Raleway Bold"/>
                <a:sym typeface="Raleway Bold"/>
              </a:rPr>
              <a:t>ik kepentingan da</a:t>
            </a:r>
            <a:r>
              <a:rPr lang="en-US" b="true" sz="2875">
                <a:solidFill>
                  <a:srgbClr val="FFFFFF"/>
                </a:solidFill>
                <a:latin typeface="Raleway Bold"/>
                <a:ea typeface="Raleway Bold"/>
                <a:cs typeface="Raleway Bold"/>
                <a:sym typeface="Raleway Bold"/>
              </a:rPr>
              <a:t>n risiko ket</a:t>
            </a:r>
            <a:r>
              <a:rPr lang="en-US" b="true" sz="2875">
                <a:solidFill>
                  <a:srgbClr val="FFFFFF"/>
                </a:solidFill>
                <a:latin typeface="Raleway Bold"/>
                <a:ea typeface="Raleway Bold"/>
                <a:cs typeface="Raleway Bold"/>
                <a:sym typeface="Raleway Bold"/>
              </a:rPr>
              <a:t>e</a:t>
            </a:r>
            <a:r>
              <a:rPr lang="en-US" b="true" sz="2875">
                <a:solidFill>
                  <a:srgbClr val="FFFFFF"/>
                </a:solidFill>
                <a:latin typeface="Raleway Bold"/>
                <a:ea typeface="Raleway Bold"/>
                <a:cs typeface="Raleway Bold"/>
                <a:sym typeface="Raleway Bold"/>
              </a:rPr>
              <a:t>rlambatan proyek</a:t>
            </a:r>
          </a:p>
        </p:txBody>
      </p:sp>
      <p:sp>
        <p:nvSpPr>
          <p:cNvPr name="Freeform 24" id="24"/>
          <p:cNvSpPr/>
          <p:nvPr/>
        </p:nvSpPr>
        <p:spPr>
          <a:xfrm flipH="false" flipV="false" rot="0">
            <a:off x="3288943" y="6011269"/>
            <a:ext cx="1030666" cy="1076413"/>
          </a:xfrm>
          <a:custGeom>
            <a:avLst/>
            <a:gdLst/>
            <a:ahLst/>
            <a:cxnLst/>
            <a:rect r="r" b="b" t="t" l="l"/>
            <a:pathLst>
              <a:path h="1076413" w="1030666">
                <a:moveTo>
                  <a:pt x="0" y="0"/>
                </a:moveTo>
                <a:lnTo>
                  <a:pt x="1030666" y="0"/>
                </a:lnTo>
                <a:lnTo>
                  <a:pt x="1030666" y="1076413"/>
                </a:lnTo>
                <a:lnTo>
                  <a:pt x="0" y="1076413"/>
                </a:lnTo>
                <a:lnTo>
                  <a:pt x="0" y="0"/>
                </a:lnTo>
                <a:close/>
              </a:path>
            </a:pathLst>
          </a:custGeom>
          <a:blipFill>
            <a:blip r:embed="rId6"/>
            <a:stretch>
              <a:fillRect l="0" t="0" r="0" b="0"/>
            </a:stretch>
          </a:blipFill>
        </p:spPr>
      </p:sp>
      <p:sp>
        <p:nvSpPr>
          <p:cNvPr name="Freeform 25" id="25"/>
          <p:cNvSpPr/>
          <p:nvPr/>
        </p:nvSpPr>
        <p:spPr>
          <a:xfrm flipH="false" flipV="false" rot="0">
            <a:off x="3055790" y="7919510"/>
            <a:ext cx="1496972" cy="1059108"/>
          </a:xfrm>
          <a:custGeom>
            <a:avLst/>
            <a:gdLst/>
            <a:ahLst/>
            <a:cxnLst/>
            <a:rect r="r" b="b" t="t" l="l"/>
            <a:pathLst>
              <a:path h="1059108" w="1496972">
                <a:moveTo>
                  <a:pt x="0" y="0"/>
                </a:moveTo>
                <a:lnTo>
                  <a:pt x="1496972" y="0"/>
                </a:lnTo>
                <a:lnTo>
                  <a:pt x="1496972" y="1059107"/>
                </a:lnTo>
                <a:lnTo>
                  <a:pt x="0" y="1059107"/>
                </a:lnTo>
                <a:lnTo>
                  <a:pt x="0" y="0"/>
                </a:lnTo>
                <a:close/>
              </a:path>
            </a:pathLst>
          </a:custGeom>
          <a:blipFill>
            <a:blip r:embed="rId7"/>
            <a:stretch>
              <a:fillRect l="-3195" t="0" r="-3195" b="0"/>
            </a:stretch>
          </a:blipFill>
        </p:spPr>
      </p:sp>
      <p:sp>
        <p:nvSpPr>
          <p:cNvPr name="Freeform 26" id="26"/>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457876" y="6440837"/>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1028700" y="1945143"/>
            <a:ext cx="16230600" cy="7637462"/>
            <a:chOff x="0" y="0"/>
            <a:chExt cx="4274726" cy="2011513"/>
          </a:xfrm>
        </p:grpSpPr>
        <p:sp>
          <p:nvSpPr>
            <p:cNvPr name="Freeform 5" id="5"/>
            <p:cNvSpPr/>
            <p:nvPr/>
          </p:nvSpPr>
          <p:spPr>
            <a:xfrm flipH="false" flipV="false" rot="0">
              <a:off x="0" y="0"/>
              <a:ext cx="4274726" cy="2011513"/>
            </a:xfrm>
            <a:custGeom>
              <a:avLst/>
              <a:gdLst/>
              <a:ahLst/>
              <a:cxnLst/>
              <a:rect r="r" b="b" t="t" l="l"/>
              <a:pathLst>
                <a:path h="2011513" w="4274726">
                  <a:moveTo>
                    <a:pt x="6678" y="0"/>
                  </a:moveTo>
                  <a:lnTo>
                    <a:pt x="4268048" y="0"/>
                  </a:lnTo>
                  <a:cubicBezTo>
                    <a:pt x="4271736" y="0"/>
                    <a:pt x="4274726" y="2990"/>
                    <a:pt x="4274726" y="6678"/>
                  </a:cubicBezTo>
                  <a:lnTo>
                    <a:pt x="4274726" y="2004835"/>
                  </a:lnTo>
                  <a:cubicBezTo>
                    <a:pt x="4274726" y="2008523"/>
                    <a:pt x="4271736" y="2011513"/>
                    <a:pt x="4268048" y="2011513"/>
                  </a:cubicBezTo>
                  <a:lnTo>
                    <a:pt x="6678" y="2011513"/>
                  </a:lnTo>
                  <a:cubicBezTo>
                    <a:pt x="2990" y="2011513"/>
                    <a:pt x="0" y="2008523"/>
                    <a:pt x="0" y="2004835"/>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4274726" cy="206866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4"/>
            <a:stretch>
              <a:fillRect l="0" t="0" r="0" b="0"/>
            </a:stretch>
          </a:blipFill>
        </p:spPr>
      </p:sp>
      <p:graphicFrame>
        <p:nvGraphicFramePr>
          <p:cNvPr name="Object 8" id="8"/>
          <p:cNvGraphicFramePr/>
          <p:nvPr/>
        </p:nvGraphicFramePr>
        <p:xfrm>
          <a:off x="1449989" y="2134850"/>
          <a:ext cx="9429750" cy="6286500"/>
        </p:xfrm>
        <a:graphic>
          <a:graphicData uri="http://schemas.openxmlformats.org/presentationml/2006/ole">
            <p:oleObj imgW="11315700" imgH="81661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9" id="9"/>
          <p:cNvSpPr txBox="true"/>
          <p:nvPr/>
        </p:nvSpPr>
        <p:spPr>
          <a:xfrm rot="0">
            <a:off x="4291590" y="221898"/>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POWER / INTEREST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457876" y="6440837"/>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3600638" y="1945143"/>
            <a:ext cx="11550516" cy="7637462"/>
            <a:chOff x="0" y="0"/>
            <a:chExt cx="3042111" cy="2011513"/>
          </a:xfrm>
        </p:grpSpPr>
        <p:sp>
          <p:nvSpPr>
            <p:cNvPr name="Freeform 5" id="5"/>
            <p:cNvSpPr/>
            <p:nvPr/>
          </p:nvSpPr>
          <p:spPr>
            <a:xfrm flipH="false" flipV="false" rot="0">
              <a:off x="0" y="0"/>
              <a:ext cx="3042111" cy="2011513"/>
            </a:xfrm>
            <a:custGeom>
              <a:avLst/>
              <a:gdLst/>
              <a:ahLst/>
              <a:cxnLst/>
              <a:rect r="r" b="b" t="t" l="l"/>
              <a:pathLst>
                <a:path h="2011513" w="3042111">
                  <a:moveTo>
                    <a:pt x="9384" y="0"/>
                  </a:moveTo>
                  <a:lnTo>
                    <a:pt x="3032728" y="0"/>
                  </a:lnTo>
                  <a:cubicBezTo>
                    <a:pt x="3035216" y="0"/>
                    <a:pt x="3037603" y="989"/>
                    <a:pt x="3039363" y="2748"/>
                  </a:cubicBezTo>
                  <a:cubicBezTo>
                    <a:pt x="3041123" y="4508"/>
                    <a:pt x="3042111" y="6895"/>
                    <a:pt x="3042111" y="9384"/>
                  </a:cubicBezTo>
                  <a:lnTo>
                    <a:pt x="3042111" y="2002129"/>
                  </a:lnTo>
                  <a:cubicBezTo>
                    <a:pt x="3042111" y="2007311"/>
                    <a:pt x="3037910" y="2011513"/>
                    <a:pt x="3032728" y="2011513"/>
                  </a:cubicBezTo>
                  <a:lnTo>
                    <a:pt x="9384" y="2011513"/>
                  </a:lnTo>
                  <a:cubicBezTo>
                    <a:pt x="6895" y="2011513"/>
                    <a:pt x="4508" y="2010524"/>
                    <a:pt x="2748" y="2008764"/>
                  </a:cubicBezTo>
                  <a:cubicBezTo>
                    <a:pt x="989" y="2007004"/>
                    <a:pt x="0" y="2004618"/>
                    <a:pt x="0" y="2002129"/>
                  </a:cubicBezTo>
                  <a:lnTo>
                    <a:pt x="0" y="9384"/>
                  </a:lnTo>
                  <a:cubicBezTo>
                    <a:pt x="0" y="4201"/>
                    <a:pt x="4201" y="0"/>
                    <a:pt x="9384"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3042111" cy="206866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4"/>
            <a:stretch>
              <a:fillRect l="0" t="0" r="0" b="0"/>
            </a:stretch>
          </a:blipFill>
        </p:spPr>
      </p:sp>
      <p:sp>
        <p:nvSpPr>
          <p:cNvPr name="Freeform 8" id="8"/>
          <p:cNvSpPr/>
          <p:nvPr/>
        </p:nvSpPr>
        <p:spPr>
          <a:xfrm flipH="false" flipV="false" rot="0">
            <a:off x="4632561" y="2650192"/>
            <a:ext cx="9022879" cy="6227365"/>
          </a:xfrm>
          <a:custGeom>
            <a:avLst/>
            <a:gdLst/>
            <a:ahLst/>
            <a:cxnLst/>
            <a:rect r="r" b="b" t="t" l="l"/>
            <a:pathLst>
              <a:path h="6227365" w="9022879">
                <a:moveTo>
                  <a:pt x="0" y="0"/>
                </a:moveTo>
                <a:lnTo>
                  <a:pt x="9022878" y="0"/>
                </a:lnTo>
                <a:lnTo>
                  <a:pt x="9022878" y="6227365"/>
                </a:lnTo>
                <a:lnTo>
                  <a:pt x="0" y="6227365"/>
                </a:lnTo>
                <a:lnTo>
                  <a:pt x="0" y="0"/>
                </a:lnTo>
                <a:close/>
              </a:path>
            </a:pathLst>
          </a:custGeom>
          <a:blipFill>
            <a:blip r:embed="rId5"/>
            <a:stretch>
              <a:fillRect l="-15112" t="0" r="-10605" b="-2689"/>
            </a:stretch>
          </a:blipFill>
        </p:spPr>
      </p:sp>
      <p:sp>
        <p:nvSpPr>
          <p:cNvPr name="TextBox 9" id="9"/>
          <p:cNvSpPr txBox="true"/>
          <p:nvPr/>
        </p:nvSpPr>
        <p:spPr>
          <a:xfrm rot="0">
            <a:off x="4291590" y="221898"/>
            <a:ext cx="970482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POWER / INTEREST CHART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910105"/>
            <a:ext cx="12309069" cy="6493034"/>
          </a:xfrm>
          <a:custGeom>
            <a:avLst/>
            <a:gdLst/>
            <a:ahLst/>
            <a:cxnLst/>
            <a:rect r="r" b="b" t="t" l="l"/>
            <a:pathLst>
              <a:path h="6493034" w="12309069">
                <a:moveTo>
                  <a:pt x="0" y="0"/>
                </a:moveTo>
                <a:lnTo>
                  <a:pt x="12309069" y="0"/>
                </a:lnTo>
                <a:lnTo>
                  <a:pt x="12309069" y="6493034"/>
                </a:lnTo>
                <a:lnTo>
                  <a:pt x="0" y="64930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0315" y="4256112"/>
            <a:ext cx="7054537" cy="4435052"/>
            <a:chOff x="0" y="0"/>
            <a:chExt cx="1857985" cy="1168080"/>
          </a:xfrm>
        </p:grpSpPr>
        <p:sp>
          <p:nvSpPr>
            <p:cNvPr name="Freeform 4" id="4"/>
            <p:cNvSpPr/>
            <p:nvPr/>
          </p:nvSpPr>
          <p:spPr>
            <a:xfrm flipH="false" flipV="false" rot="0">
              <a:off x="0" y="0"/>
              <a:ext cx="1857985" cy="1168080"/>
            </a:xfrm>
            <a:custGeom>
              <a:avLst/>
              <a:gdLst/>
              <a:ahLst/>
              <a:cxnLst/>
              <a:rect r="r" b="b" t="t" l="l"/>
              <a:pathLst>
                <a:path h="1168080" w="1857985">
                  <a:moveTo>
                    <a:pt x="15364" y="0"/>
                  </a:moveTo>
                  <a:lnTo>
                    <a:pt x="1842621" y="0"/>
                  </a:lnTo>
                  <a:cubicBezTo>
                    <a:pt x="1846696" y="0"/>
                    <a:pt x="1850604" y="1619"/>
                    <a:pt x="1853485" y="4500"/>
                  </a:cubicBezTo>
                  <a:cubicBezTo>
                    <a:pt x="1856366" y="7381"/>
                    <a:pt x="1857985" y="11289"/>
                    <a:pt x="1857985" y="15364"/>
                  </a:cubicBezTo>
                  <a:lnTo>
                    <a:pt x="1857985" y="1152715"/>
                  </a:lnTo>
                  <a:cubicBezTo>
                    <a:pt x="1857985" y="1156790"/>
                    <a:pt x="1856366" y="1160698"/>
                    <a:pt x="1853485" y="1163580"/>
                  </a:cubicBezTo>
                  <a:cubicBezTo>
                    <a:pt x="1850604" y="1166461"/>
                    <a:pt x="1846696" y="1168080"/>
                    <a:pt x="1842621" y="1168080"/>
                  </a:cubicBezTo>
                  <a:lnTo>
                    <a:pt x="15364" y="1168080"/>
                  </a:lnTo>
                  <a:cubicBezTo>
                    <a:pt x="11289" y="1168080"/>
                    <a:pt x="7381" y="1166461"/>
                    <a:pt x="4500" y="1163580"/>
                  </a:cubicBezTo>
                  <a:cubicBezTo>
                    <a:pt x="1619" y="1160698"/>
                    <a:pt x="0" y="1156790"/>
                    <a:pt x="0" y="1152715"/>
                  </a:cubicBezTo>
                  <a:lnTo>
                    <a:pt x="0" y="15364"/>
                  </a:lnTo>
                  <a:cubicBezTo>
                    <a:pt x="0" y="11289"/>
                    <a:pt x="1619" y="7381"/>
                    <a:pt x="4500" y="4500"/>
                  </a:cubicBezTo>
                  <a:cubicBezTo>
                    <a:pt x="7381" y="1619"/>
                    <a:pt x="11289" y="0"/>
                    <a:pt x="15364" y="0"/>
                  </a:cubicBezTo>
                  <a:close/>
                </a:path>
              </a:pathLst>
            </a:custGeom>
            <a:solidFill>
              <a:srgbClr val="FFFFFF"/>
            </a:solidFill>
            <a:ln w="38100" cap="sq">
              <a:solidFill>
                <a:srgbClr val="3062D9"/>
              </a:solidFill>
              <a:prstDash val="solid"/>
              <a:miter/>
            </a:ln>
          </p:spPr>
        </p:sp>
        <p:sp>
          <p:nvSpPr>
            <p:cNvPr name="TextBox 5" id="5"/>
            <p:cNvSpPr txBox="true"/>
            <p:nvPr/>
          </p:nvSpPr>
          <p:spPr>
            <a:xfrm>
              <a:off x="0" y="-57150"/>
              <a:ext cx="1857985" cy="1225230"/>
            </a:xfrm>
            <a:prstGeom prst="rect">
              <a:avLst/>
            </a:prstGeom>
          </p:spPr>
          <p:txBody>
            <a:bodyPr anchor="ctr" rtlCol="false" tIns="50800" lIns="50800" bIns="50800" rIns="50800"/>
            <a:lstStyle/>
            <a:p>
              <a:pPr algn="ctr">
                <a:lnSpc>
                  <a:spcPts val="3499"/>
                </a:lnSpc>
              </a:pPr>
            </a:p>
          </p:txBody>
        </p:sp>
      </p:grpSp>
      <p:sp>
        <p:nvSpPr>
          <p:cNvPr name="AutoShape 6" id="6"/>
          <p:cNvSpPr/>
          <p:nvPr/>
        </p:nvSpPr>
        <p:spPr>
          <a:xfrm>
            <a:off x="9457876" y="6196222"/>
            <a:ext cx="6419413" cy="0"/>
          </a:xfrm>
          <a:prstGeom prst="line">
            <a:avLst/>
          </a:prstGeom>
          <a:ln cap="flat" w="19050">
            <a:solidFill>
              <a:srgbClr val="3062D9"/>
            </a:solidFill>
            <a:prstDash val="solid"/>
            <a:headEnd type="none" len="sm" w="sm"/>
            <a:tailEnd type="none" len="sm" w="sm"/>
          </a:ln>
        </p:spPr>
      </p:sp>
      <p:sp>
        <p:nvSpPr>
          <p:cNvPr name="AutoShape 7" id="7"/>
          <p:cNvSpPr/>
          <p:nvPr/>
        </p:nvSpPr>
        <p:spPr>
          <a:xfrm>
            <a:off x="9457876" y="6860203"/>
            <a:ext cx="6419413" cy="0"/>
          </a:xfrm>
          <a:prstGeom prst="line">
            <a:avLst/>
          </a:prstGeom>
          <a:ln cap="flat" w="19050">
            <a:solidFill>
              <a:srgbClr val="3062D9"/>
            </a:solidFill>
            <a:prstDash val="solid"/>
            <a:headEnd type="none" len="sm" w="sm"/>
            <a:tailEnd type="none" len="sm" w="sm"/>
          </a:ln>
        </p:spPr>
      </p:sp>
      <p:sp>
        <p:nvSpPr>
          <p:cNvPr name="AutoShape 8" id="8"/>
          <p:cNvSpPr/>
          <p:nvPr/>
        </p:nvSpPr>
        <p:spPr>
          <a:xfrm>
            <a:off x="9457876" y="7524184"/>
            <a:ext cx="6419413" cy="0"/>
          </a:xfrm>
          <a:prstGeom prst="line">
            <a:avLst/>
          </a:prstGeom>
          <a:ln cap="flat" w="19050">
            <a:solidFill>
              <a:srgbClr val="3062D9"/>
            </a:solidFill>
            <a:prstDash val="solid"/>
            <a:headEnd type="none" len="sm" w="sm"/>
            <a:tailEnd type="none" len="sm" w="sm"/>
          </a:ln>
        </p:spPr>
      </p:sp>
      <p:grpSp>
        <p:nvGrpSpPr>
          <p:cNvPr name="Group 9" id="9"/>
          <p:cNvGrpSpPr/>
          <p:nvPr/>
        </p:nvGrpSpPr>
        <p:grpSpPr>
          <a:xfrm rot="0">
            <a:off x="2093148" y="4256112"/>
            <a:ext cx="6565035" cy="4435052"/>
            <a:chOff x="0" y="0"/>
            <a:chExt cx="1729063" cy="1168080"/>
          </a:xfrm>
        </p:grpSpPr>
        <p:sp>
          <p:nvSpPr>
            <p:cNvPr name="Freeform 10" id="10"/>
            <p:cNvSpPr/>
            <p:nvPr/>
          </p:nvSpPr>
          <p:spPr>
            <a:xfrm flipH="false" flipV="false" rot="0">
              <a:off x="0" y="0"/>
              <a:ext cx="1729063" cy="1168080"/>
            </a:xfrm>
            <a:custGeom>
              <a:avLst/>
              <a:gdLst/>
              <a:ahLst/>
              <a:cxnLst/>
              <a:rect r="r" b="b" t="t" l="l"/>
              <a:pathLst>
                <a:path h="1168080" w="1729063">
                  <a:moveTo>
                    <a:pt x="16510" y="0"/>
                  </a:moveTo>
                  <a:lnTo>
                    <a:pt x="1712553" y="0"/>
                  </a:lnTo>
                  <a:cubicBezTo>
                    <a:pt x="1721671" y="0"/>
                    <a:pt x="1729063" y="7392"/>
                    <a:pt x="1729063" y="16510"/>
                  </a:cubicBezTo>
                  <a:lnTo>
                    <a:pt x="1729063" y="1151570"/>
                  </a:lnTo>
                  <a:cubicBezTo>
                    <a:pt x="1729063" y="1160688"/>
                    <a:pt x="1721671" y="1168080"/>
                    <a:pt x="1712553" y="1168080"/>
                  </a:cubicBezTo>
                  <a:lnTo>
                    <a:pt x="16510" y="1168080"/>
                  </a:lnTo>
                  <a:cubicBezTo>
                    <a:pt x="7392" y="1168080"/>
                    <a:pt x="0" y="1160688"/>
                    <a:pt x="0" y="1151570"/>
                  </a:cubicBezTo>
                  <a:lnTo>
                    <a:pt x="0" y="16510"/>
                  </a:lnTo>
                  <a:cubicBezTo>
                    <a:pt x="0" y="7392"/>
                    <a:pt x="7392" y="0"/>
                    <a:pt x="16510" y="0"/>
                  </a:cubicBezTo>
                  <a:close/>
                </a:path>
              </a:pathLst>
            </a:custGeom>
            <a:solidFill>
              <a:srgbClr val="FFFFFF"/>
            </a:solidFill>
            <a:ln w="38100" cap="sq">
              <a:solidFill>
                <a:srgbClr val="3062D9"/>
              </a:solidFill>
              <a:prstDash val="solid"/>
              <a:miter/>
            </a:ln>
          </p:spPr>
        </p:sp>
        <p:sp>
          <p:nvSpPr>
            <p:cNvPr name="TextBox 11" id="11"/>
            <p:cNvSpPr txBox="true"/>
            <p:nvPr/>
          </p:nvSpPr>
          <p:spPr>
            <a:xfrm>
              <a:off x="0" y="-57150"/>
              <a:ext cx="1729063" cy="1225230"/>
            </a:xfrm>
            <a:prstGeom prst="rect">
              <a:avLst/>
            </a:prstGeom>
          </p:spPr>
          <p:txBody>
            <a:bodyPr anchor="ctr" rtlCol="false" tIns="50800" lIns="50800" bIns="50800" rIns="50800"/>
            <a:lstStyle/>
            <a:p>
              <a:pPr algn="ctr">
                <a:lnSpc>
                  <a:spcPts val="3499"/>
                </a:lnSpc>
              </a:pPr>
            </a:p>
          </p:txBody>
        </p:sp>
      </p:grpSp>
      <p:sp>
        <p:nvSpPr>
          <p:cNvPr name="AutoShape 12" id="12"/>
          <p:cNvSpPr/>
          <p:nvPr/>
        </p:nvSpPr>
        <p:spPr>
          <a:xfrm>
            <a:off x="545134" y="2196832"/>
            <a:ext cx="17197731" cy="0"/>
          </a:xfrm>
          <a:prstGeom prst="line">
            <a:avLst/>
          </a:prstGeom>
          <a:ln cap="flat" w="19050">
            <a:solidFill>
              <a:srgbClr val="FFFFFF"/>
            </a:solidFill>
            <a:prstDash val="solid"/>
            <a:headEnd type="none" len="sm" w="sm"/>
            <a:tailEnd type="none" len="sm" w="sm"/>
          </a:ln>
        </p:spPr>
      </p:sp>
      <p:sp>
        <p:nvSpPr>
          <p:cNvPr name="AutoShape 13" id="13"/>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14" id="14"/>
          <p:cNvGrpSpPr/>
          <p:nvPr/>
        </p:nvGrpSpPr>
        <p:grpSpPr>
          <a:xfrm rot="0">
            <a:off x="4044428" y="4687276"/>
            <a:ext cx="2662476" cy="664243"/>
            <a:chOff x="0" y="0"/>
            <a:chExt cx="701228" cy="174945"/>
          </a:xfrm>
        </p:grpSpPr>
        <p:sp>
          <p:nvSpPr>
            <p:cNvPr name="Freeform 15" id="15"/>
            <p:cNvSpPr/>
            <p:nvPr/>
          </p:nvSpPr>
          <p:spPr>
            <a:xfrm flipH="false" flipV="false" rot="0">
              <a:off x="0" y="0"/>
              <a:ext cx="701228" cy="174945"/>
            </a:xfrm>
            <a:custGeom>
              <a:avLst/>
              <a:gdLst/>
              <a:ahLst/>
              <a:cxnLst/>
              <a:rect r="r" b="b" t="t" l="l"/>
              <a:pathLst>
                <a:path h="174945" w="701228">
                  <a:moveTo>
                    <a:pt x="0" y="0"/>
                  </a:moveTo>
                  <a:lnTo>
                    <a:pt x="701228" y="0"/>
                  </a:lnTo>
                  <a:lnTo>
                    <a:pt x="701228" y="174945"/>
                  </a:lnTo>
                  <a:lnTo>
                    <a:pt x="0" y="174945"/>
                  </a:lnTo>
                  <a:close/>
                </a:path>
              </a:pathLst>
            </a:custGeom>
            <a:solidFill>
              <a:srgbClr val="FFCB57"/>
            </a:solidFill>
          </p:spPr>
        </p:sp>
        <p:sp>
          <p:nvSpPr>
            <p:cNvPr name="TextBox 16" id="16"/>
            <p:cNvSpPr txBox="true"/>
            <p:nvPr/>
          </p:nvSpPr>
          <p:spPr>
            <a:xfrm>
              <a:off x="0" y="19050"/>
              <a:ext cx="701228" cy="155895"/>
            </a:xfrm>
            <a:prstGeom prst="rect">
              <a:avLst/>
            </a:prstGeom>
          </p:spPr>
          <p:txBody>
            <a:bodyPr anchor="ctr" rtlCol="false" tIns="50800" lIns="50800" bIns="50800" rIns="50800"/>
            <a:lstStyle/>
            <a:p>
              <a:pPr algn="ctr">
                <a:lnSpc>
                  <a:spcPts val="2484"/>
                </a:lnSpc>
              </a:pPr>
            </a:p>
          </p:txBody>
        </p:sp>
      </p:grpSp>
      <p:grpSp>
        <p:nvGrpSpPr>
          <p:cNvPr name="Group 17" id="17"/>
          <p:cNvGrpSpPr/>
          <p:nvPr/>
        </p:nvGrpSpPr>
        <p:grpSpPr>
          <a:xfrm rot="0">
            <a:off x="11232850" y="4687276"/>
            <a:ext cx="2827571" cy="664243"/>
            <a:chOff x="0" y="0"/>
            <a:chExt cx="744710" cy="174945"/>
          </a:xfrm>
        </p:grpSpPr>
        <p:sp>
          <p:nvSpPr>
            <p:cNvPr name="Freeform 18" id="18"/>
            <p:cNvSpPr/>
            <p:nvPr/>
          </p:nvSpPr>
          <p:spPr>
            <a:xfrm flipH="false" flipV="false" rot="0">
              <a:off x="0" y="0"/>
              <a:ext cx="744710" cy="174945"/>
            </a:xfrm>
            <a:custGeom>
              <a:avLst/>
              <a:gdLst/>
              <a:ahLst/>
              <a:cxnLst/>
              <a:rect r="r" b="b" t="t" l="l"/>
              <a:pathLst>
                <a:path h="174945" w="744710">
                  <a:moveTo>
                    <a:pt x="0" y="0"/>
                  </a:moveTo>
                  <a:lnTo>
                    <a:pt x="744710" y="0"/>
                  </a:lnTo>
                  <a:lnTo>
                    <a:pt x="744710" y="174945"/>
                  </a:lnTo>
                  <a:lnTo>
                    <a:pt x="0" y="174945"/>
                  </a:lnTo>
                  <a:close/>
                </a:path>
              </a:pathLst>
            </a:custGeom>
            <a:solidFill>
              <a:srgbClr val="FFCB57"/>
            </a:solidFill>
          </p:spPr>
        </p:sp>
        <p:sp>
          <p:nvSpPr>
            <p:cNvPr name="TextBox 19" id="19"/>
            <p:cNvSpPr txBox="true"/>
            <p:nvPr/>
          </p:nvSpPr>
          <p:spPr>
            <a:xfrm>
              <a:off x="0" y="19050"/>
              <a:ext cx="744710" cy="155895"/>
            </a:xfrm>
            <a:prstGeom prst="rect">
              <a:avLst/>
            </a:prstGeom>
          </p:spPr>
          <p:txBody>
            <a:bodyPr anchor="ctr" rtlCol="false" tIns="50800" lIns="50800" bIns="50800" rIns="50800"/>
            <a:lstStyle/>
            <a:p>
              <a:pPr algn="ctr">
                <a:lnSpc>
                  <a:spcPts val="2484"/>
                </a:lnSpc>
              </a:pPr>
            </a:p>
          </p:txBody>
        </p:sp>
      </p:grpSp>
      <p:sp>
        <p:nvSpPr>
          <p:cNvPr name="AutoShape 20" id="20"/>
          <p:cNvSpPr/>
          <p:nvPr/>
        </p:nvSpPr>
        <p:spPr>
          <a:xfrm>
            <a:off x="2441304" y="6186697"/>
            <a:ext cx="5868723" cy="0"/>
          </a:xfrm>
          <a:prstGeom prst="line">
            <a:avLst/>
          </a:prstGeom>
          <a:ln cap="flat" w="19050">
            <a:solidFill>
              <a:srgbClr val="3062D9"/>
            </a:solidFill>
            <a:prstDash val="solid"/>
            <a:headEnd type="none" len="sm" w="sm"/>
            <a:tailEnd type="none" len="sm" w="sm"/>
          </a:ln>
        </p:spPr>
      </p:sp>
      <p:sp>
        <p:nvSpPr>
          <p:cNvPr name="AutoShape 21" id="21"/>
          <p:cNvSpPr/>
          <p:nvPr/>
        </p:nvSpPr>
        <p:spPr>
          <a:xfrm>
            <a:off x="2441304" y="6850678"/>
            <a:ext cx="5868723" cy="0"/>
          </a:xfrm>
          <a:prstGeom prst="line">
            <a:avLst/>
          </a:prstGeom>
          <a:ln cap="flat" w="19050">
            <a:solidFill>
              <a:srgbClr val="3062D9"/>
            </a:solidFill>
            <a:prstDash val="solid"/>
            <a:headEnd type="none" len="sm" w="sm"/>
            <a:tailEnd type="none" len="sm" w="sm"/>
          </a:ln>
        </p:spPr>
      </p:sp>
      <p:sp>
        <p:nvSpPr>
          <p:cNvPr name="AutoShape 22" id="22"/>
          <p:cNvSpPr/>
          <p:nvPr/>
        </p:nvSpPr>
        <p:spPr>
          <a:xfrm>
            <a:off x="2441304" y="7514659"/>
            <a:ext cx="5868723" cy="0"/>
          </a:xfrm>
          <a:prstGeom prst="line">
            <a:avLst/>
          </a:prstGeom>
          <a:ln cap="flat" w="19050">
            <a:solidFill>
              <a:srgbClr val="3062D9"/>
            </a:solidFill>
            <a:prstDash val="solid"/>
            <a:headEnd type="none" len="sm" w="sm"/>
            <a:tailEnd type="none" len="sm" w="sm"/>
          </a:ln>
        </p:spPr>
      </p:sp>
      <p:sp>
        <p:nvSpPr>
          <p:cNvPr name="AutoShape 23" id="23"/>
          <p:cNvSpPr/>
          <p:nvPr/>
        </p:nvSpPr>
        <p:spPr>
          <a:xfrm>
            <a:off x="2441304" y="8178641"/>
            <a:ext cx="5868723" cy="0"/>
          </a:xfrm>
          <a:prstGeom prst="line">
            <a:avLst/>
          </a:prstGeom>
          <a:ln cap="flat" w="19050">
            <a:solidFill>
              <a:srgbClr val="3062D9"/>
            </a:solidFill>
            <a:prstDash val="solid"/>
            <a:headEnd type="none" len="sm" w="sm"/>
            <a:tailEnd type="none" len="sm" w="sm"/>
          </a:ln>
        </p:spPr>
      </p:sp>
      <p:sp>
        <p:nvSpPr>
          <p:cNvPr name="Freeform 24" id="24"/>
          <p:cNvSpPr/>
          <p:nvPr/>
        </p:nvSpPr>
        <p:spPr>
          <a:xfrm flipH="false" flipV="false" rot="335309">
            <a:off x="15706978" y="2681860"/>
            <a:ext cx="1699126" cy="2555076"/>
          </a:xfrm>
          <a:custGeom>
            <a:avLst/>
            <a:gdLst/>
            <a:ahLst/>
            <a:cxnLst/>
            <a:rect r="r" b="b" t="t" l="l"/>
            <a:pathLst>
              <a:path h="2555076" w="1699126">
                <a:moveTo>
                  <a:pt x="0" y="0"/>
                </a:moveTo>
                <a:lnTo>
                  <a:pt x="1699125" y="0"/>
                </a:lnTo>
                <a:lnTo>
                  <a:pt x="1699125" y="2555076"/>
                </a:lnTo>
                <a:lnTo>
                  <a:pt x="0" y="2555076"/>
                </a:lnTo>
                <a:lnTo>
                  <a:pt x="0" y="0"/>
                </a:lnTo>
                <a:close/>
              </a:path>
            </a:pathLst>
          </a:custGeom>
          <a:blipFill>
            <a:blip r:embed="rId4"/>
            <a:stretch>
              <a:fillRect l="0" t="0" r="0" b="0"/>
            </a:stretch>
          </a:blipFill>
        </p:spPr>
      </p:sp>
      <p:sp>
        <p:nvSpPr>
          <p:cNvPr name="TextBox 25" id="25"/>
          <p:cNvSpPr txBox="true"/>
          <p:nvPr/>
        </p:nvSpPr>
        <p:spPr>
          <a:xfrm rot="0">
            <a:off x="3682101" y="2587357"/>
            <a:ext cx="10923797" cy="1325871"/>
          </a:xfrm>
          <a:prstGeom prst="rect">
            <a:avLst/>
          </a:prstGeom>
        </p:spPr>
        <p:txBody>
          <a:bodyPr anchor="t" rtlCol="false" tIns="0" lIns="0" bIns="0" rIns="0">
            <a:spAutoFit/>
          </a:bodyPr>
          <a:lstStyle/>
          <a:p>
            <a:pPr algn="ctr">
              <a:lnSpc>
                <a:spcPts val="8009"/>
              </a:lnSpc>
            </a:pPr>
            <a:r>
              <a:rPr lang="en-US" b="true" sz="8999">
                <a:solidFill>
                  <a:srgbClr val="FFFFFF"/>
                </a:solidFill>
                <a:latin typeface="Heading Now 31-38 Bold"/>
                <a:ea typeface="Heading Now 31-38 Bold"/>
                <a:cs typeface="Heading Now 31-38 Bold"/>
                <a:sym typeface="Heading Now 31-38 Bold"/>
              </a:rPr>
              <a:t>STAKEHOLDER IDENTIFICATION</a:t>
            </a:r>
          </a:p>
        </p:txBody>
      </p:sp>
      <p:sp>
        <p:nvSpPr>
          <p:cNvPr name="TextBox 26" id="26"/>
          <p:cNvSpPr txBox="true"/>
          <p:nvPr/>
        </p:nvSpPr>
        <p:spPr>
          <a:xfrm rot="0">
            <a:off x="891427" y="724861"/>
            <a:ext cx="2672130" cy="43180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Raleway Bold"/>
                <a:ea typeface="Raleway Bold"/>
                <a:cs typeface="Raleway Bold"/>
                <a:sym typeface="Raleway Bold"/>
              </a:rPr>
              <a:t>Cara Penentuan:</a:t>
            </a:r>
          </a:p>
        </p:txBody>
      </p:sp>
      <p:sp>
        <p:nvSpPr>
          <p:cNvPr name="TextBox 27" id="27"/>
          <p:cNvSpPr txBox="true"/>
          <p:nvPr/>
        </p:nvSpPr>
        <p:spPr>
          <a:xfrm rot="0">
            <a:off x="891427" y="1164957"/>
            <a:ext cx="16497776" cy="869950"/>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Raleway"/>
                <a:ea typeface="Raleway"/>
                <a:cs typeface="Raleway"/>
                <a:sym typeface="Raleway"/>
              </a:rPr>
              <a:t>Identifikasi stakeholder  dilakukan melalui brainstorming bersama tim proyek dan sponsor berdasarkan dampak, pengaruh, sumber daya dan keahlian</a:t>
            </a:r>
          </a:p>
        </p:txBody>
      </p:sp>
      <p:sp>
        <p:nvSpPr>
          <p:cNvPr name="TextBox 28" id="28"/>
          <p:cNvSpPr txBox="true"/>
          <p:nvPr/>
        </p:nvSpPr>
        <p:spPr>
          <a:xfrm rot="0">
            <a:off x="4269506" y="4781494"/>
            <a:ext cx="2212319"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363636"/>
                </a:solidFill>
                <a:latin typeface="Raleway Bold"/>
                <a:ea typeface="Raleway Bold"/>
                <a:cs typeface="Raleway Bold"/>
                <a:sym typeface="Raleway Bold"/>
              </a:rPr>
              <a:t>INTERNAL</a:t>
            </a:r>
          </a:p>
        </p:txBody>
      </p:sp>
      <p:sp>
        <p:nvSpPr>
          <p:cNvPr name="TextBox 29" id="29"/>
          <p:cNvSpPr txBox="true"/>
          <p:nvPr/>
        </p:nvSpPr>
        <p:spPr>
          <a:xfrm rot="0">
            <a:off x="10940579" y="4781494"/>
            <a:ext cx="3454008"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363636"/>
                </a:solidFill>
                <a:latin typeface="Raleway Bold"/>
                <a:ea typeface="Raleway Bold"/>
                <a:cs typeface="Raleway Bold"/>
                <a:sym typeface="Raleway Bold"/>
              </a:rPr>
              <a:t>EKSTERNAL</a:t>
            </a:r>
          </a:p>
        </p:txBody>
      </p:sp>
      <p:sp>
        <p:nvSpPr>
          <p:cNvPr name="TextBox 30" id="30"/>
          <p:cNvSpPr txBox="true"/>
          <p:nvPr/>
        </p:nvSpPr>
        <p:spPr>
          <a:xfrm rot="0">
            <a:off x="2518275" y="5655289"/>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Project Manager</a:t>
            </a:r>
          </a:p>
        </p:txBody>
      </p:sp>
      <p:sp>
        <p:nvSpPr>
          <p:cNvPr name="TextBox 31" id="31"/>
          <p:cNvSpPr txBox="true"/>
          <p:nvPr/>
        </p:nvSpPr>
        <p:spPr>
          <a:xfrm rot="0">
            <a:off x="2518275" y="6274221"/>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Tim Proyek;</a:t>
            </a:r>
          </a:p>
        </p:txBody>
      </p:sp>
      <p:sp>
        <p:nvSpPr>
          <p:cNvPr name="TextBox 32" id="32"/>
          <p:cNvSpPr txBox="true"/>
          <p:nvPr/>
        </p:nvSpPr>
        <p:spPr>
          <a:xfrm rot="0">
            <a:off x="2518275" y="7600384"/>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Operasional Logistik</a:t>
            </a:r>
          </a:p>
        </p:txBody>
      </p:sp>
      <p:sp>
        <p:nvSpPr>
          <p:cNvPr name="TextBox 33" id="33"/>
          <p:cNvSpPr txBox="true"/>
          <p:nvPr/>
        </p:nvSpPr>
        <p:spPr>
          <a:xfrm rot="0">
            <a:off x="9628189" y="5655289"/>
            <a:ext cx="6078789"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Vendor</a:t>
            </a:r>
          </a:p>
        </p:txBody>
      </p:sp>
      <p:sp>
        <p:nvSpPr>
          <p:cNvPr name="TextBox 34" id="34"/>
          <p:cNvSpPr txBox="true"/>
          <p:nvPr/>
        </p:nvSpPr>
        <p:spPr>
          <a:xfrm rot="0">
            <a:off x="9810192" y="6295070"/>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Pelanggan</a:t>
            </a:r>
          </a:p>
        </p:txBody>
      </p:sp>
      <p:sp>
        <p:nvSpPr>
          <p:cNvPr name="TextBox 35" id="35"/>
          <p:cNvSpPr txBox="true"/>
          <p:nvPr/>
        </p:nvSpPr>
        <p:spPr>
          <a:xfrm rot="0">
            <a:off x="9810192" y="6936403"/>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Otoritas Pelabuhan</a:t>
            </a:r>
          </a:p>
        </p:txBody>
      </p:sp>
      <p:sp>
        <p:nvSpPr>
          <p:cNvPr name="Freeform 36" id="36"/>
          <p:cNvSpPr/>
          <p:nvPr/>
        </p:nvSpPr>
        <p:spPr>
          <a:xfrm flipH="true" flipV="false" rot="-468000">
            <a:off x="710656" y="4998979"/>
            <a:ext cx="1699126" cy="2555076"/>
          </a:xfrm>
          <a:custGeom>
            <a:avLst/>
            <a:gdLst/>
            <a:ahLst/>
            <a:cxnLst/>
            <a:rect r="r" b="b" t="t" l="l"/>
            <a:pathLst>
              <a:path h="2555076" w="1699126">
                <a:moveTo>
                  <a:pt x="1699126" y="0"/>
                </a:moveTo>
                <a:lnTo>
                  <a:pt x="0" y="0"/>
                </a:lnTo>
                <a:lnTo>
                  <a:pt x="0" y="2555076"/>
                </a:lnTo>
                <a:lnTo>
                  <a:pt x="1699126" y="2555076"/>
                </a:lnTo>
                <a:lnTo>
                  <a:pt x="1699126" y="0"/>
                </a:lnTo>
                <a:close/>
              </a:path>
            </a:pathLst>
          </a:custGeom>
          <a:blipFill>
            <a:blip r:embed="rId4"/>
            <a:stretch>
              <a:fillRect l="0" t="0" r="0" b="0"/>
            </a:stretch>
          </a:blipFill>
        </p:spPr>
      </p:sp>
      <p:sp>
        <p:nvSpPr>
          <p:cNvPr name="TextBox 37" id="37"/>
          <p:cNvSpPr txBox="true"/>
          <p:nvPr/>
        </p:nvSpPr>
        <p:spPr>
          <a:xfrm rot="0">
            <a:off x="2595245" y="6936403"/>
            <a:ext cx="5714782" cy="431800"/>
          </a:xfrm>
          <a:prstGeom prst="rect">
            <a:avLst/>
          </a:prstGeom>
        </p:spPr>
        <p:txBody>
          <a:bodyPr anchor="t" rtlCol="false" tIns="0" lIns="0" bIns="0" rIns="0">
            <a:spAutoFit/>
          </a:bodyPr>
          <a:lstStyle/>
          <a:p>
            <a:pPr algn="ctr">
              <a:lnSpc>
                <a:spcPts val="3499"/>
              </a:lnSpc>
              <a:spcBef>
                <a:spcPct val="0"/>
              </a:spcBef>
            </a:pPr>
            <a:r>
              <a:rPr lang="en-US" sz="2499">
                <a:solidFill>
                  <a:srgbClr val="363636"/>
                </a:solidFill>
                <a:latin typeface="Raleway"/>
                <a:ea typeface="Raleway"/>
                <a:cs typeface="Raleway"/>
                <a:sym typeface="Raleway"/>
              </a:rPr>
              <a:t>Admin Gudang</a:t>
            </a:r>
          </a:p>
        </p:txBody>
      </p:sp>
      <p:sp>
        <p:nvSpPr>
          <p:cNvPr name="Freeform 38" id="38"/>
          <p:cNvSpPr/>
          <p:nvPr/>
        </p:nvSpPr>
        <p:spPr>
          <a:xfrm flipH="false" flipV="false" rot="0">
            <a:off x="17160758" y="195344"/>
            <a:ext cx="731436" cy="961316"/>
          </a:xfrm>
          <a:custGeom>
            <a:avLst/>
            <a:gdLst/>
            <a:ahLst/>
            <a:cxnLst/>
            <a:rect r="r" b="b" t="t" l="l"/>
            <a:pathLst>
              <a:path h="961316" w="731436">
                <a:moveTo>
                  <a:pt x="0" y="0"/>
                </a:moveTo>
                <a:lnTo>
                  <a:pt x="731436" y="0"/>
                </a:lnTo>
                <a:lnTo>
                  <a:pt x="731436" y="961317"/>
                </a:lnTo>
                <a:lnTo>
                  <a:pt x="0" y="961317"/>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545134" y="765632"/>
            <a:ext cx="16598550" cy="8755735"/>
          </a:xfrm>
          <a:custGeom>
            <a:avLst/>
            <a:gdLst/>
            <a:ahLst/>
            <a:cxnLst/>
            <a:rect r="r" b="b" t="t" l="l"/>
            <a:pathLst>
              <a:path h="8755735" w="16598550">
                <a:moveTo>
                  <a:pt x="0" y="0"/>
                </a:moveTo>
                <a:lnTo>
                  <a:pt x="16598551" y="0"/>
                </a:lnTo>
                <a:lnTo>
                  <a:pt x="16598551" y="8755736"/>
                </a:lnTo>
                <a:lnTo>
                  <a:pt x="0" y="875573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35207" y="813257"/>
            <a:ext cx="14017587" cy="1458042"/>
          </a:xfrm>
          <a:prstGeom prst="rect">
            <a:avLst/>
          </a:prstGeom>
        </p:spPr>
        <p:txBody>
          <a:bodyPr anchor="t" rtlCol="false" tIns="0" lIns="0" bIns="0" rIns="0">
            <a:spAutoFit/>
          </a:bodyPr>
          <a:lstStyle/>
          <a:p>
            <a:pPr algn="ctr">
              <a:lnSpc>
                <a:spcPts val="8844"/>
              </a:lnSpc>
            </a:pPr>
            <a:r>
              <a:rPr lang="en-US" b="true" sz="9937" spc="1311">
                <a:solidFill>
                  <a:srgbClr val="FFFFFF"/>
                </a:solidFill>
                <a:latin typeface="Heading Now 31-38 Bold"/>
                <a:ea typeface="Heading Now 31-38 Bold"/>
                <a:cs typeface="Heading Now 31-38 Bold"/>
                <a:sym typeface="Heading Now 31-38 Bold"/>
              </a:rPr>
              <a:t>KEY STAKEHOLDER &amp; ANALYSIS</a:t>
            </a:r>
          </a:p>
        </p:txBody>
      </p:sp>
      <p:grpSp>
        <p:nvGrpSpPr>
          <p:cNvPr name="Group 4" id="4"/>
          <p:cNvGrpSpPr/>
          <p:nvPr/>
        </p:nvGrpSpPr>
        <p:grpSpPr>
          <a:xfrm rot="0">
            <a:off x="3750118" y="2876812"/>
            <a:ext cx="11409989" cy="2132513"/>
            <a:chOff x="0" y="0"/>
            <a:chExt cx="2054141" cy="383916"/>
          </a:xfrm>
        </p:grpSpPr>
        <p:sp>
          <p:nvSpPr>
            <p:cNvPr name="Freeform 5" id="5"/>
            <p:cNvSpPr/>
            <p:nvPr/>
          </p:nvSpPr>
          <p:spPr>
            <a:xfrm flipH="false" flipV="false" rot="0">
              <a:off x="0" y="0"/>
              <a:ext cx="2054141" cy="383916"/>
            </a:xfrm>
            <a:custGeom>
              <a:avLst/>
              <a:gdLst/>
              <a:ahLst/>
              <a:cxnLst/>
              <a:rect r="r" b="b" t="t" l="l"/>
              <a:pathLst>
                <a:path h="383916" w="2054141">
                  <a:moveTo>
                    <a:pt x="67852" y="0"/>
                  </a:moveTo>
                  <a:lnTo>
                    <a:pt x="1986289" y="0"/>
                  </a:lnTo>
                  <a:cubicBezTo>
                    <a:pt x="2023762" y="0"/>
                    <a:pt x="2054141" y="30378"/>
                    <a:pt x="2054141" y="67852"/>
                  </a:cubicBezTo>
                  <a:lnTo>
                    <a:pt x="2054141" y="316064"/>
                  </a:lnTo>
                  <a:cubicBezTo>
                    <a:pt x="2054141" y="353538"/>
                    <a:pt x="2023762" y="383916"/>
                    <a:pt x="1986289" y="383916"/>
                  </a:cubicBezTo>
                  <a:lnTo>
                    <a:pt x="67852" y="383916"/>
                  </a:lnTo>
                  <a:cubicBezTo>
                    <a:pt x="30378" y="383916"/>
                    <a:pt x="0" y="353538"/>
                    <a:pt x="0" y="316064"/>
                  </a:cubicBezTo>
                  <a:lnTo>
                    <a:pt x="0" y="67852"/>
                  </a:lnTo>
                  <a:cubicBezTo>
                    <a:pt x="0" y="30378"/>
                    <a:pt x="30378" y="0"/>
                    <a:pt x="67852" y="0"/>
                  </a:cubicBezTo>
                  <a:close/>
                </a:path>
              </a:pathLst>
            </a:custGeom>
            <a:solidFill>
              <a:srgbClr val="000000">
                <a:alpha val="0"/>
              </a:srgbClr>
            </a:solidFill>
            <a:ln w="28575" cap="rnd">
              <a:solidFill>
                <a:srgbClr val="FFFFFF"/>
              </a:solidFill>
              <a:prstDash val="solid"/>
              <a:round/>
            </a:ln>
          </p:spPr>
        </p:sp>
        <p:sp>
          <p:nvSpPr>
            <p:cNvPr name="TextBox 6" id="6"/>
            <p:cNvSpPr txBox="true"/>
            <p:nvPr/>
          </p:nvSpPr>
          <p:spPr>
            <a:xfrm>
              <a:off x="0" y="19050"/>
              <a:ext cx="2054141" cy="364866"/>
            </a:xfrm>
            <a:prstGeom prst="rect">
              <a:avLst/>
            </a:prstGeom>
          </p:spPr>
          <p:txBody>
            <a:bodyPr anchor="ctr" rtlCol="false" tIns="80774" lIns="80774" bIns="80774" rIns="80774"/>
            <a:lstStyle/>
            <a:p>
              <a:pPr algn="ctr">
                <a:lnSpc>
                  <a:spcPts val="2484"/>
                </a:lnSpc>
              </a:pPr>
            </a:p>
          </p:txBody>
        </p:sp>
      </p:grpSp>
      <p:sp>
        <p:nvSpPr>
          <p:cNvPr name="TextBox 7" id="7"/>
          <p:cNvSpPr txBox="true"/>
          <p:nvPr/>
        </p:nvSpPr>
        <p:spPr>
          <a:xfrm rot="0">
            <a:off x="4524142" y="3140153"/>
            <a:ext cx="9861940" cy="415295"/>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Key Stakeholders Proyek terdiri dari:</a:t>
            </a:r>
          </a:p>
        </p:txBody>
      </p:sp>
      <p:sp>
        <p:nvSpPr>
          <p:cNvPr name="Freeform 8" id="8"/>
          <p:cNvSpPr/>
          <p:nvPr/>
        </p:nvSpPr>
        <p:spPr>
          <a:xfrm flipH="false" flipV="false" rot="0">
            <a:off x="2528713" y="3121103"/>
            <a:ext cx="2144071" cy="1516930"/>
          </a:xfrm>
          <a:custGeom>
            <a:avLst/>
            <a:gdLst/>
            <a:ahLst/>
            <a:cxnLst/>
            <a:rect r="r" b="b" t="t" l="l"/>
            <a:pathLst>
              <a:path h="1516930" w="2144071">
                <a:moveTo>
                  <a:pt x="0" y="0"/>
                </a:moveTo>
                <a:lnTo>
                  <a:pt x="2144071" y="0"/>
                </a:lnTo>
                <a:lnTo>
                  <a:pt x="2144071" y="1516930"/>
                </a:lnTo>
                <a:lnTo>
                  <a:pt x="0" y="1516930"/>
                </a:lnTo>
                <a:lnTo>
                  <a:pt x="0" y="0"/>
                </a:lnTo>
                <a:close/>
              </a:path>
            </a:pathLst>
          </a:custGeom>
          <a:blipFill>
            <a:blip r:embed="rId4"/>
            <a:stretch>
              <a:fillRect l="-3195" t="0" r="-3195" b="0"/>
            </a:stretch>
          </a:blipFill>
        </p:spPr>
      </p:sp>
      <p:grpSp>
        <p:nvGrpSpPr>
          <p:cNvPr name="Group 9" id="9"/>
          <p:cNvGrpSpPr/>
          <p:nvPr/>
        </p:nvGrpSpPr>
        <p:grpSpPr>
          <a:xfrm rot="0">
            <a:off x="3787900" y="5509600"/>
            <a:ext cx="11147442" cy="885721"/>
            <a:chOff x="0" y="0"/>
            <a:chExt cx="2006874" cy="159456"/>
          </a:xfrm>
        </p:grpSpPr>
        <p:sp>
          <p:nvSpPr>
            <p:cNvPr name="Freeform 10" id="10"/>
            <p:cNvSpPr/>
            <p:nvPr/>
          </p:nvSpPr>
          <p:spPr>
            <a:xfrm flipH="false" flipV="false" rot="0">
              <a:off x="0" y="0"/>
              <a:ext cx="2006874" cy="159456"/>
            </a:xfrm>
            <a:custGeom>
              <a:avLst/>
              <a:gdLst/>
              <a:ahLst/>
              <a:cxnLst/>
              <a:rect r="r" b="b" t="t" l="l"/>
              <a:pathLst>
                <a:path h="159456" w="2006874">
                  <a:moveTo>
                    <a:pt x="69450" y="0"/>
                  </a:moveTo>
                  <a:lnTo>
                    <a:pt x="1937424" y="0"/>
                  </a:lnTo>
                  <a:cubicBezTo>
                    <a:pt x="1955844" y="0"/>
                    <a:pt x="1973508" y="7317"/>
                    <a:pt x="1986533" y="20341"/>
                  </a:cubicBezTo>
                  <a:cubicBezTo>
                    <a:pt x="1999557" y="33366"/>
                    <a:pt x="2006874" y="51031"/>
                    <a:pt x="2006874" y="69450"/>
                  </a:cubicBezTo>
                  <a:lnTo>
                    <a:pt x="2006874" y="90006"/>
                  </a:lnTo>
                  <a:cubicBezTo>
                    <a:pt x="2006874" y="128362"/>
                    <a:pt x="1975781" y="159456"/>
                    <a:pt x="1937424" y="159456"/>
                  </a:cubicBezTo>
                  <a:lnTo>
                    <a:pt x="69450" y="159456"/>
                  </a:lnTo>
                  <a:cubicBezTo>
                    <a:pt x="31094" y="159456"/>
                    <a:pt x="0" y="128362"/>
                    <a:pt x="0" y="90006"/>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11" id="11"/>
            <p:cNvSpPr txBox="true"/>
            <p:nvPr/>
          </p:nvSpPr>
          <p:spPr>
            <a:xfrm>
              <a:off x="0" y="19050"/>
              <a:ext cx="2006874" cy="140406"/>
            </a:xfrm>
            <a:prstGeom prst="rect">
              <a:avLst/>
            </a:prstGeom>
          </p:spPr>
          <p:txBody>
            <a:bodyPr anchor="ctr" rtlCol="false" tIns="80774" lIns="80774" bIns="80774" rIns="80774"/>
            <a:lstStyle/>
            <a:p>
              <a:pPr algn="ctr">
                <a:lnSpc>
                  <a:spcPts val="2484"/>
                </a:lnSpc>
              </a:pPr>
            </a:p>
          </p:txBody>
        </p:sp>
      </p:grpSp>
      <p:sp>
        <p:nvSpPr>
          <p:cNvPr name="TextBox 12" id="12"/>
          <p:cNvSpPr txBox="true"/>
          <p:nvPr/>
        </p:nvSpPr>
        <p:spPr>
          <a:xfrm rot="0">
            <a:off x="4414275" y="5744600"/>
            <a:ext cx="9861940" cy="415295"/>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Analisis menggunakan Power/Interest Matrix</a:t>
            </a:r>
          </a:p>
        </p:txBody>
      </p:sp>
      <p:sp>
        <p:nvSpPr>
          <p:cNvPr name="Freeform 13" id="13"/>
          <p:cNvSpPr/>
          <p:nvPr/>
        </p:nvSpPr>
        <p:spPr>
          <a:xfrm flipH="false" flipV="false" rot="0">
            <a:off x="3352658" y="5404400"/>
            <a:ext cx="1077993" cy="1076646"/>
          </a:xfrm>
          <a:custGeom>
            <a:avLst/>
            <a:gdLst/>
            <a:ahLst/>
            <a:cxnLst/>
            <a:rect r="r" b="b" t="t" l="l"/>
            <a:pathLst>
              <a:path h="1076646" w="1077993">
                <a:moveTo>
                  <a:pt x="0" y="0"/>
                </a:moveTo>
                <a:lnTo>
                  <a:pt x="1077993" y="0"/>
                </a:lnTo>
                <a:lnTo>
                  <a:pt x="1077993" y="1076646"/>
                </a:lnTo>
                <a:lnTo>
                  <a:pt x="0" y="1076646"/>
                </a:lnTo>
                <a:lnTo>
                  <a:pt x="0" y="0"/>
                </a:lnTo>
                <a:close/>
              </a:path>
            </a:pathLst>
          </a:custGeom>
          <a:blipFill>
            <a:blip r:embed="rId5"/>
            <a:stretch>
              <a:fillRect l="0" t="0" r="0" b="0"/>
            </a:stretch>
          </a:blipFill>
        </p:spPr>
      </p:sp>
      <p:grpSp>
        <p:nvGrpSpPr>
          <p:cNvPr name="Group 14" id="14"/>
          <p:cNvGrpSpPr/>
          <p:nvPr/>
        </p:nvGrpSpPr>
        <p:grpSpPr>
          <a:xfrm rot="0">
            <a:off x="4012664" y="6876121"/>
            <a:ext cx="11147442" cy="1793172"/>
            <a:chOff x="0" y="0"/>
            <a:chExt cx="2006874" cy="322825"/>
          </a:xfrm>
        </p:grpSpPr>
        <p:sp>
          <p:nvSpPr>
            <p:cNvPr name="Freeform 15" id="15"/>
            <p:cNvSpPr/>
            <p:nvPr/>
          </p:nvSpPr>
          <p:spPr>
            <a:xfrm flipH="false" flipV="false" rot="0">
              <a:off x="0" y="0"/>
              <a:ext cx="2006874" cy="322825"/>
            </a:xfrm>
            <a:custGeom>
              <a:avLst/>
              <a:gdLst/>
              <a:ahLst/>
              <a:cxnLst/>
              <a:rect r="r" b="b" t="t" l="l"/>
              <a:pathLst>
                <a:path h="322825" w="2006874">
                  <a:moveTo>
                    <a:pt x="69450" y="0"/>
                  </a:moveTo>
                  <a:lnTo>
                    <a:pt x="1937424" y="0"/>
                  </a:lnTo>
                  <a:cubicBezTo>
                    <a:pt x="1955844" y="0"/>
                    <a:pt x="1973508" y="7317"/>
                    <a:pt x="1986533" y="20341"/>
                  </a:cubicBezTo>
                  <a:cubicBezTo>
                    <a:pt x="1999557" y="33366"/>
                    <a:pt x="2006874" y="51031"/>
                    <a:pt x="2006874" y="69450"/>
                  </a:cubicBezTo>
                  <a:lnTo>
                    <a:pt x="2006874" y="253375"/>
                  </a:lnTo>
                  <a:cubicBezTo>
                    <a:pt x="2006874" y="291731"/>
                    <a:pt x="1975781" y="322825"/>
                    <a:pt x="1937424" y="322825"/>
                  </a:cubicBezTo>
                  <a:lnTo>
                    <a:pt x="69450" y="322825"/>
                  </a:lnTo>
                  <a:cubicBezTo>
                    <a:pt x="31094" y="322825"/>
                    <a:pt x="0" y="291731"/>
                    <a:pt x="0" y="253375"/>
                  </a:cubicBezTo>
                  <a:lnTo>
                    <a:pt x="0" y="69450"/>
                  </a:lnTo>
                  <a:cubicBezTo>
                    <a:pt x="0" y="31094"/>
                    <a:pt x="31094" y="0"/>
                    <a:pt x="69450" y="0"/>
                  </a:cubicBezTo>
                  <a:close/>
                </a:path>
              </a:pathLst>
            </a:custGeom>
            <a:solidFill>
              <a:srgbClr val="000000">
                <a:alpha val="0"/>
              </a:srgbClr>
            </a:solidFill>
            <a:ln w="28575" cap="rnd">
              <a:solidFill>
                <a:srgbClr val="FFFFFF"/>
              </a:solidFill>
              <a:prstDash val="solid"/>
              <a:round/>
            </a:ln>
          </p:spPr>
        </p:sp>
        <p:sp>
          <p:nvSpPr>
            <p:cNvPr name="TextBox 16" id="16"/>
            <p:cNvSpPr txBox="true"/>
            <p:nvPr/>
          </p:nvSpPr>
          <p:spPr>
            <a:xfrm>
              <a:off x="0" y="19050"/>
              <a:ext cx="2006874" cy="303775"/>
            </a:xfrm>
            <a:prstGeom prst="rect">
              <a:avLst/>
            </a:prstGeom>
          </p:spPr>
          <p:txBody>
            <a:bodyPr anchor="ctr" rtlCol="false" tIns="80774" lIns="80774" bIns="80774" rIns="80774"/>
            <a:lstStyle/>
            <a:p>
              <a:pPr algn="ctr">
                <a:lnSpc>
                  <a:spcPts val="2484"/>
                </a:lnSpc>
              </a:pPr>
            </a:p>
          </p:txBody>
        </p:sp>
      </p:grpSp>
      <p:sp>
        <p:nvSpPr>
          <p:cNvPr name="TextBox 17" id="17"/>
          <p:cNvSpPr txBox="true"/>
          <p:nvPr/>
        </p:nvSpPr>
        <p:spPr>
          <a:xfrm rot="0">
            <a:off x="4655415" y="7035396"/>
            <a:ext cx="9861940" cy="415295"/>
          </a:xfrm>
          <a:prstGeom prst="rect">
            <a:avLst/>
          </a:prstGeom>
        </p:spPr>
        <p:txBody>
          <a:bodyPr anchor="t" rtlCol="false" tIns="0" lIns="0" bIns="0" rIns="0">
            <a:spAutoFit/>
          </a:bodyPr>
          <a:lstStyle/>
          <a:p>
            <a:pPr algn="ctr">
              <a:lnSpc>
                <a:spcPts val="3105"/>
              </a:lnSpc>
            </a:pPr>
            <a:r>
              <a:rPr lang="en-US" b="true" sz="2875">
                <a:solidFill>
                  <a:srgbClr val="FFFFFF"/>
                </a:solidFill>
                <a:latin typeface="Raleway Bold"/>
                <a:ea typeface="Raleway Bold"/>
                <a:cs typeface="Raleway Bold"/>
                <a:sym typeface="Raleway Bold"/>
              </a:rPr>
              <a:t>Strategi Manajemen</a:t>
            </a:r>
          </a:p>
        </p:txBody>
      </p:sp>
      <p:grpSp>
        <p:nvGrpSpPr>
          <p:cNvPr name="Group 18" id="18"/>
          <p:cNvGrpSpPr/>
          <p:nvPr/>
        </p:nvGrpSpPr>
        <p:grpSpPr>
          <a:xfrm rot="0">
            <a:off x="4672784" y="3711076"/>
            <a:ext cx="2773660" cy="955349"/>
            <a:chOff x="0" y="0"/>
            <a:chExt cx="499342" cy="171992"/>
          </a:xfrm>
        </p:grpSpPr>
        <p:sp>
          <p:nvSpPr>
            <p:cNvPr name="Freeform 19" id="19"/>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20" id="20"/>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PT Pelind0 - Executive Sponsor</a:t>
              </a:r>
            </a:p>
          </p:txBody>
        </p:sp>
      </p:grpSp>
      <p:grpSp>
        <p:nvGrpSpPr>
          <p:cNvPr name="Group 21" id="21"/>
          <p:cNvGrpSpPr/>
          <p:nvPr/>
        </p:nvGrpSpPr>
        <p:grpSpPr>
          <a:xfrm rot="0">
            <a:off x="7920633" y="3711076"/>
            <a:ext cx="2773660" cy="955349"/>
            <a:chOff x="0" y="0"/>
            <a:chExt cx="499342" cy="171992"/>
          </a:xfrm>
        </p:grpSpPr>
        <p:sp>
          <p:nvSpPr>
            <p:cNvPr name="Freeform 22" id="22"/>
            <p:cNvSpPr/>
            <p:nvPr/>
          </p:nvSpPr>
          <p:spPr>
            <a:xfrm flipH="false" flipV="false" rot="0">
              <a:off x="0" y="0"/>
              <a:ext cx="499342" cy="171992"/>
            </a:xfrm>
            <a:custGeom>
              <a:avLst/>
              <a:gdLst/>
              <a:ahLst/>
              <a:cxnLst/>
              <a:rect r="r" b="b" t="t" l="l"/>
              <a:pathLst>
                <a:path h="171992" w="499342">
                  <a:moveTo>
                    <a:pt x="85996" y="0"/>
                  </a:moveTo>
                  <a:lnTo>
                    <a:pt x="413346" y="0"/>
                  </a:lnTo>
                  <a:cubicBezTo>
                    <a:pt x="460840" y="0"/>
                    <a:pt x="499342" y="38502"/>
                    <a:pt x="499342" y="85996"/>
                  </a:cubicBezTo>
                  <a:lnTo>
                    <a:pt x="499342" y="85996"/>
                  </a:lnTo>
                  <a:cubicBezTo>
                    <a:pt x="499342" y="133490"/>
                    <a:pt x="460840" y="171992"/>
                    <a:pt x="413346"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23" id="23"/>
            <p:cNvSpPr txBox="true"/>
            <p:nvPr/>
          </p:nvSpPr>
          <p:spPr>
            <a:xfrm>
              <a:off x="0" y="19050"/>
              <a:ext cx="499342"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Departemen Opersional logistik</a:t>
              </a:r>
            </a:p>
          </p:txBody>
        </p:sp>
      </p:grpSp>
      <p:grpSp>
        <p:nvGrpSpPr>
          <p:cNvPr name="Group 24" id="24"/>
          <p:cNvGrpSpPr/>
          <p:nvPr/>
        </p:nvGrpSpPr>
        <p:grpSpPr>
          <a:xfrm rot="0">
            <a:off x="11170542" y="3711076"/>
            <a:ext cx="3410263" cy="955349"/>
            <a:chOff x="0" y="0"/>
            <a:chExt cx="613950" cy="171992"/>
          </a:xfrm>
        </p:grpSpPr>
        <p:sp>
          <p:nvSpPr>
            <p:cNvPr name="Freeform 25" id="25"/>
            <p:cNvSpPr/>
            <p:nvPr/>
          </p:nvSpPr>
          <p:spPr>
            <a:xfrm flipH="false" flipV="false" rot="0">
              <a:off x="0" y="0"/>
              <a:ext cx="613950" cy="171992"/>
            </a:xfrm>
            <a:custGeom>
              <a:avLst/>
              <a:gdLst/>
              <a:ahLst/>
              <a:cxnLst/>
              <a:rect r="r" b="b" t="t" l="l"/>
              <a:pathLst>
                <a:path h="171992" w="613950">
                  <a:moveTo>
                    <a:pt x="85996" y="0"/>
                  </a:moveTo>
                  <a:lnTo>
                    <a:pt x="527954" y="0"/>
                  </a:lnTo>
                  <a:cubicBezTo>
                    <a:pt x="575448" y="0"/>
                    <a:pt x="613950" y="38502"/>
                    <a:pt x="613950" y="85996"/>
                  </a:cubicBezTo>
                  <a:lnTo>
                    <a:pt x="613950" y="85996"/>
                  </a:lnTo>
                  <a:cubicBezTo>
                    <a:pt x="613950" y="133490"/>
                    <a:pt x="575448" y="171992"/>
                    <a:pt x="527954" y="171992"/>
                  </a:cubicBezTo>
                  <a:lnTo>
                    <a:pt x="85996" y="171992"/>
                  </a:lnTo>
                  <a:cubicBezTo>
                    <a:pt x="38502" y="171992"/>
                    <a:pt x="0" y="133490"/>
                    <a:pt x="0" y="85996"/>
                  </a:cubicBezTo>
                  <a:lnTo>
                    <a:pt x="0" y="85996"/>
                  </a:lnTo>
                  <a:cubicBezTo>
                    <a:pt x="0" y="38502"/>
                    <a:pt x="38502" y="0"/>
                    <a:pt x="85996" y="0"/>
                  </a:cubicBezTo>
                  <a:close/>
                </a:path>
              </a:pathLst>
            </a:custGeom>
            <a:solidFill>
              <a:srgbClr val="000000">
                <a:alpha val="0"/>
              </a:srgbClr>
            </a:solidFill>
            <a:ln w="28575" cap="rnd">
              <a:solidFill>
                <a:srgbClr val="FFFFFF"/>
              </a:solidFill>
              <a:prstDash val="solid"/>
              <a:round/>
            </a:ln>
          </p:spPr>
        </p:sp>
        <p:sp>
          <p:nvSpPr>
            <p:cNvPr name="TextBox 26" id="26"/>
            <p:cNvSpPr txBox="true"/>
            <p:nvPr/>
          </p:nvSpPr>
          <p:spPr>
            <a:xfrm>
              <a:off x="0" y="19050"/>
              <a:ext cx="613950" cy="152942"/>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Tim IT -</a:t>
              </a:r>
            </a:p>
            <a:p>
              <a:pPr algn="ctr">
                <a:lnSpc>
                  <a:spcPts val="2484"/>
                </a:lnSpc>
              </a:pPr>
              <a:r>
                <a:rPr lang="en-US" sz="2300">
                  <a:solidFill>
                    <a:srgbClr val="FFFFFF"/>
                  </a:solidFill>
                  <a:latin typeface="Raleway"/>
                  <a:ea typeface="Raleway"/>
                  <a:cs typeface="Raleway"/>
                  <a:sym typeface="Raleway"/>
                </a:rPr>
                <a:t>Pengembang Website</a:t>
              </a:r>
            </a:p>
          </p:txBody>
        </p:sp>
      </p:grpSp>
      <p:grpSp>
        <p:nvGrpSpPr>
          <p:cNvPr name="Group 27" id="27"/>
          <p:cNvGrpSpPr/>
          <p:nvPr/>
        </p:nvGrpSpPr>
        <p:grpSpPr>
          <a:xfrm rot="0">
            <a:off x="6059614" y="7692510"/>
            <a:ext cx="2773660" cy="641024"/>
            <a:chOff x="0" y="0"/>
            <a:chExt cx="499342" cy="115404"/>
          </a:xfrm>
        </p:grpSpPr>
        <p:sp>
          <p:nvSpPr>
            <p:cNvPr name="Freeform 28" id="28"/>
            <p:cNvSpPr/>
            <p:nvPr/>
          </p:nvSpPr>
          <p:spPr>
            <a:xfrm flipH="false" flipV="false" rot="0">
              <a:off x="0" y="0"/>
              <a:ext cx="499342" cy="115404"/>
            </a:xfrm>
            <a:custGeom>
              <a:avLst/>
              <a:gdLst/>
              <a:ahLst/>
              <a:cxnLst/>
              <a:rect r="r" b="b" t="t" l="l"/>
              <a:pathLst>
                <a:path h="115404" w="499342">
                  <a:moveTo>
                    <a:pt x="57702" y="0"/>
                  </a:moveTo>
                  <a:lnTo>
                    <a:pt x="441640" y="0"/>
                  </a:lnTo>
                  <a:cubicBezTo>
                    <a:pt x="456944" y="0"/>
                    <a:pt x="471620" y="6079"/>
                    <a:pt x="482442" y="16900"/>
                  </a:cubicBezTo>
                  <a:cubicBezTo>
                    <a:pt x="493263" y="27722"/>
                    <a:pt x="499342" y="42398"/>
                    <a:pt x="499342" y="57702"/>
                  </a:cubicBezTo>
                  <a:lnTo>
                    <a:pt x="499342" y="57702"/>
                  </a:lnTo>
                  <a:cubicBezTo>
                    <a:pt x="499342" y="89570"/>
                    <a:pt x="473508" y="115404"/>
                    <a:pt x="441640" y="115404"/>
                  </a:cubicBezTo>
                  <a:lnTo>
                    <a:pt x="57702" y="115404"/>
                  </a:lnTo>
                  <a:cubicBezTo>
                    <a:pt x="42398" y="115404"/>
                    <a:pt x="27722" y="109324"/>
                    <a:pt x="16900" y="98503"/>
                  </a:cubicBezTo>
                  <a:cubicBezTo>
                    <a:pt x="6079" y="87682"/>
                    <a:pt x="0" y="73005"/>
                    <a:pt x="0" y="57702"/>
                  </a:cubicBezTo>
                  <a:lnTo>
                    <a:pt x="0" y="57702"/>
                  </a:lnTo>
                  <a:cubicBezTo>
                    <a:pt x="0" y="42398"/>
                    <a:pt x="6079" y="27722"/>
                    <a:pt x="16900" y="16900"/>
                  </a:cubicBezTo>
                  <a:cubicBezTo>
                    <a:pt x="27722" y="6079"/>
                    <a:pt x="42398" y="0"/>
                    <a:pt x="57702" y="0"/>
                  </a:cubicBezTo>
                  <a:close/>
                </a:path>
              </a:pathLst>
            </a:custGeom>
            <a:solidFill>
              <a:srgbClr val="000000">
                <a:alpha val="0"/>
              </a:srgbClr>
            </a:solidFill>
            <a:ln w="28575" cap="rnd">
              <a:solidFill>
                <a:srgbClr val="FFFFFF"/>
              </a:solidFill>
              <a:prstDash val="solid"/>
              <a:round/>
            </a:ln>
          </p:spPr>
        </p:sp>
        <p:sp>
          <p:nvSpPr>
            <p:cNvPr name="TextBox 29" id="29"/>
            <p:cNvSpPr txBox="true"/>
            <p:nvPr/>
          </p:nvSpPr>
          <p:spPr>
            <a:xfrm>
              <a:off x="0" y="19050"/>
              <a:ext cx="499342" cy="96354"/>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Key Players</a:t>
              </a:r>
            </a:p>
          </p:txBody>
        </p:sp>
      </p:grpSp>
      <p:grpSp>
        <p:nvGrpSpPr>
          <p:cNvPr name="Group 30" id="30"/>
          <p:cNvGrpSpPr/>
          <p:nvPr/>
        </p:nvGrpSpPr>
        <p:grpSpPr>
          <a:xfrm rot="0">
            <a:off x="9586385" y="7692510"/>
            <a:ext cx="4561046" cy="641024"/>
            <a:chOff x="0" y="0"/>
            <a:chExt cx="821125" cy="115404"/>
          </a:xfrm>
        </p:grpSpPr>
        <p:sp>
          <p:nvSpPr>
            <p:cNvPr name="Freeform 31" id="31"/>
            <p:cNvSpPr/>
            <p:nvPr/>
          </p:nvSpPr>
          <p:spPr>
            <a:xfrm flipH="false" flipV="false" rot="0">
              <a:off x="0" y="0"/>
              <a:ext cx="821125" cy="115404"/>
            </a:xfrm>
            <a:custGeom>
              <a:avLst/>
              <a:gdLst/>
              <a:ahLst/>
              <a:cxnLst/>
              <a:rect r="r" b="b" t="t" l="l"/>
              <a:pathLst>
                <a:path h="115404" w="821125">
                  <a:moveTo>
                    <a:pt x="57702" y="0"/>
                  </a:moveTo>
                  <a:lnTo>
                    <a:pt x="763423" y="0"/>
                  </a:lnTo>
                  <a:cubicBezTo>
                    <a:pt x="778727" y="0"/>
                    <a:pt x="793404" y="6079"/>
                    <a:pt x="804225" y="16900"/>
                  </a:cubicBezTo>
                  <a:cubicBezTo>
                    <a:pt x="815046" y="27722"/>
                    <a:pt x="821125" y="42398"/>
                    <a:pt x="821125" y="57702"/>
                  </a:cubicBezTo>
                  <a:lnTo>
                    <a:pt x="821125" y="57702"/>
                  </a:lnTo>
                  <a:cubicBezTo>
                    <a:pt x="821125" y="89570"/>
                    <a:pt x="795291" y="115404"/>
                    <a:pt x="763423" y="115404"/>
                  </a:cubicBezTo>
                  <a:lnTo>
                    <a:pt x="57702" y="115404"/>
                  </a:lnTo>
                  <a:cubicBezTo>
                    <a:pt x="42398" y="115404"/>
                    <a:pt x="27722" y="109324"/>
                    <a:pt x="16900" y="98503"/>
                  </a:cubicBezTo>
                  <a:cubicBezTo>
                    <a:pt x="6079" y="87682"/>
                    <a:pt x="0" y="73005"/>
                    <a:pt x="0" y="57702"/>
                  </a:cubicBezTo>
                  <a:lnTo>
                    <a:pt x="0" y="57702"/>
                  </a:lnTo>
                  <a:cubicBezTo>
                    <a:pt x="0" y="42398"/>
                    <a:pt x="6079" y="27722"/>
                    <a:pt x="16900" y="16900"/>
                  </a:cubicBezTo>
                  <a:cubicBezTo>
                    <a:pt x="27722" y="6079"/>
                    <a:pt x="42398" y="0"/>
                    <a:pt x="57702" y="0"/>
                  </a:cubicBezTo>
                  <a:close/>
                </a:path>
              </a:pathLst>
            </a:custGeom>
            <a:solidFill>
              <a:srgbClr val="000000">
                <a:alpha val="0"/>
              </a:srgbClr>
            </a:solidFill>
            <a:ln w="28575" cap="rnd">
              <a:solidFill>
                <a:srgbClr val="FFFFFF"/>
              </a:solidFill>
              <a:prstDash val="solid"/>
              <a:round/>
            </a:ln>
          </p:spPr>
        </p:sp>
        <p:sp>
          <p:nvSpPr>
            <p:cNvPr name="TextBox 32" id="32"/>
            <p:cNvSpPr txBox="true"/>
            <p:nvPr/>
          </p:nvSpPr>
          <p:spPr>
            <a:xfrm>
              <a:off x="0" y="19050"/>
              <a:ext cx="821125" cy="96354"/>
            </a:xfrm>
            <a:prstGeom prst="rect">
              <a:avLst/>
            </a:prstGeom>
          </p:spPr>
          <p:txBody>
            <a:bodyPr anchor="ctr" rtlCol="false" tIns="80774" lIns="80774" bIns="80774" rIns="80774"/>
            <a:lstStyle/>
            <a:p>
              <a:pPr algn="ctr">
                <a:lnSpc>
                  <a:spcPts val="2484"/>
                </a:lnSpc>
              </a:pPr>
              <a:r>
                <a:rPr lang="en-US" sz="2300">
                  <a:solidFill>
                    <a:srgbClr val="FFFFFF"/>
                  </a:solidFill>
                  <a:latin typeface="Raleway"/>
                  <a:ea typeface="Raleway"/>
                  <a:cs typeface="Raleway"/>
                  <a:sym typeface="Raleway"/>
                </a:rPr>
                <a:t>Keep Informed &amp; Satisfied</a:t>
              </a:r>
            </a:p>
          </p:txBody>
        </p:sp>
      </p:grpSp>
      <p:sp>
        <p:nvSpPr>
          <p:cNvPr name="AutoShape 33" id="33"/>
          <p:cNvSpPr/>
          <p:nvPr/>
        </p:nvSpPr>
        <p:spPr>
          <a:xfrm>
            <a:off x="545134" y="9669877"/>
            <a:ext cx="17197731" cy="0"/>
          </a:xfrm>
          <a:prstGeom prst="line">
            <a:avLst/>
          </a:prstGeom>
          <a:ln cap="flat" w="19050">
            <a:solidFill>
              <a:srgbClr val="FFFFFF"/>
            </a:solidFill>
            <a:prstDash val="solid"/>
            <a:headEnd type="none" len="sm" w="sm"/>
            <a:tailEnd type="none" len="sm" w="sm"/>
          </a:ln>
        </p:spPr>
      </p:sp>
      <p:sp>
        <p:nvSpPr>
          <p:cNvPr name="Freeform 34" id="34"/>
          <p:cNvSpPr/>
          <p:nvPr/>
        </p:nvSpPr>
        <p:spPr>
          <a:xfrm flipH="false" flipV="false" rot="0">
            <a:off x="3600748" y="7257121"/>
            <a:ext cx="1030666" cy="1076413"/>
          </a:xfrm>
          <a:custGeom>
            <a:avLst/>
            <a:gdLst/>
            <a:ahLst/>
            <a:cxnLst/>
            <a:rect r="r" b="b" t="t" l="l"/>
            <a:pathLst>
              <a:path h="1076413" w="1030666">
                <a:moveTo>
                  <a:pt x="0" y="0"/>
                </a:moveTo>
                <a:lnTo>
                  <a:pt x="1030666" y="0"/>
                </a:lnTo>
                <a:lnTo>
                  <a:pt x="1030666" y="1076413"/>
                </a:lnTo>
                <a:lnTo>
                  <a:pt x="0" y="1076413"/>
                </a:lnTo>
                <a:lnTo>
                  <a:pt x="0" y="0"/>
                </a:lnTo>
                <a:close/>
              </a:path>
            </a:pathLst>
          </a:custGeom>
          <a:blipFill>
            <a:blip r:embed="rId6"/>
            <a:stretch>
              <a:fillRect l="0" t="0" r="0" b="0"/>
            </a:stretch>
          </a:blipFill>
        </p:spPr>
      </p:sp>
      <p:sp>
        <p:nvSpPr>
          <p:cNvPr name="Freeform 35" id="35"/>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7"/>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378226" y="7339620"/>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949049" y="1732857"/>
            <a:ext cx="16230600" cy="8170832"/>
            <a:chOff x="0" y="0"/>
            <a:chExt cx="4274726" cy="2151989"/>
          </a:xfrm>
        </p:grpSpPr>
        <p:sp>
          <p:nvSpPr>
            <p:cNvPr name="Freeform 5" id="5"/>
            <p:cNvSpPr/>
            <p:nvPr/>
          </p:nvSpPr>
          <p:spPr>
            <a:xfrm flipH="false" flipV="false" rot="0">
              <a:off x="0" y="0"/>
              <a:ext cx="4274726" cy="2151989"/>
            </a:xfrm>
            <a:custGeom>
              <a:avLst/>
              <a:gdLst/>
              <a:ahLst/>
              <a:cxnLst/>
              <a:rect r="r" b="b" t="t" l="l"/>
              <a:pathLst>
                <a:path h="2151989" w="4274726">
                  <a:moveTo>
                    <a:pt x="6678" y="0"/>
                  </a:moveTo>
                  <a:lnTo>
                    <a:pt x="4268048" y="0"/>
                  </a:lnTo>
                  <a:cubicBezTo>
                    <a:pt x="4271736" y="0"/>
                    <a:pt x="4274726" y="2990"/>
                    <a:pt x="4274726" y="6678"/>
                  </a:cubicBezTo>
                  <a:lnTo>
                    <a:pt x="4274726" y="2145311"/>
                  </a:lnTo>
                  <a:cubicBezTo>
                    <a:pt x="4274726" y="2148999"/>
                    <a:pt x="4271736" y="2151989"/>
                    <a:pt x="4268048" y="2151989"/>
                  </a:cubicBezTo>
                  <a:lnTo>
                    <a:pt x="6678" y="2151989"/>
                  </a:lnTo>
                  <a:cubicBezTo>
                    <a:pt x="2990" y="2151989"/>
                    <a:pt x="0" y="2148999"/>
                    <a:pt x="0" y="2145311"/>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4274726" cy="2209139"/>
            </a:xfrm>
            <a:prstGeom prst="rect">
              <a:avLst/>
            </a:prstGeom>
          </p:spPr>
          <p:txBody>
            <a:bodyPr anchor="ctr" rtlCol="false" tIns="50800" lIns="50800" bIns="50800" rIns="50800"/>
            <a:lstStyle/>
            <a:p>
              <a:pPr algn="ctr">
                <a:lnSpc>
                  <a:spcPts val="3499"/>
                </a:lnSpc>
              </a:pPr>
            </a:p>
          </p:txBody>
        </p:sp>
      </p:grpSp>
      <p:graphicFrame>
        <p:nvGraphicFramePr>
          <p:cNvPr name="Object 7" id="7"/>
          <p:cNvGraphicFramePr/>
          <p:nvPr/>
        </p:nvGraphicFramePr>
        <p:xfrm>
          <a:off x="1407985" y="2168566"/>
          <a:ext cx="13201650" cy="5029200"/>
        </p:xfrm>
        <a:graphic>
          <a:graphicData uri="http://schemas.openxmlformats.org/presentationml/2006/ole">
            <p:oleObj imgW="15836900" imgH="76581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3433924" y="314715"/>
            <a:ext cx="1078968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PROJECT ORGANIZATIONAL CHART</a:t>
            </a:r>
          </a:p>
        </p:txBody>
      </p:sp>
      <p:sp>
        <p:nvSpPr>
          <p:cNvPr name="TextBox 9" id="9"/>
          <p:cNvSpPr txBox="true"/>
          <p:nvPr/>
        </p:nvSpPr>
        <p:spPr>
          <a:xfrm rot="0">
            <a:off x="1531521" y="8314679"/>
            <a:ext cx="14266118" cy="1267927"/>
          </a:xfrm>
          <a:prstGeom prst="rect">
            <a:avLst/>
          </a:prstGeom>
        </p:spPr>
        <p:txBody>
          <a:bodyPr anchor="t" rtlCol="false" tIns="0" lIns="0" bIns="0" rIns="0">
            <a:spAutoFit/>
          </a:bodyPr>
          <a:lstStyle/>
          <a:p>
            <a:pPr algn="l">
              <a:lnSpc>
                <a:spcPts val="2564"/>
              </a:lnSpc>
              <a:spcBef>
                <a:spcPct val="0"/>
              </a:spcBef>
            </a:pPr>
            <a:r>
              <a:rPr lang="en-US" b="true" sz="1831">
                <a:solidFill>
                  <a:srgbClr val="000000"/>
                </a:solidFill>
                <a:latin typeface="Raleway Bold"/>
                <a:ea typeface="Raleway Bold"/>
                <a:cs typeface="Raleway Bold"/>
                <a:sym typeface="Raleway Bold"/>
              </a:rPr>
              <a:t>R – Bertanggung Jawab menyelesaikan pekerjaan </a:t>
            </a:r>
          </a:p>
          <a:p>
            <a:pPr algn="l">
              <a:lnSpc>
                <a:spcPts val="2564"/>
              </a:lnSpc>
              <a:spcBef>
                <a:spcPct val="0"/>
              </a:spcBef>
            </a:pPr>
            <a:r>
              <a:rPr lang="en-US" b="true" sz="1831">
                <a:solidFill>
                  <a:srgbClr val="000000"/>
                </a:solidFill>
                <a:latin typeface="Raleway Bold"/>
                <a:ea typeface="Raleway Bold"/>
                <a:cs typeface="Raleway Bold"/>
                <a:sym typeface="Raleway Bold"/>
              </a:rPr>
              <a:t>A – Bertanggung Jawab untuk memastikan penyelesaian tugas/persetujuan</a:t>
            </a:r>
          </a:p>
          <a:p>
            <a:pPr algn="l">
              <a:lnSpc>
                <a:spcPts val="2424"/>
              </a:lnSpc>
              <a:spcBef>
                <a:spcPct val="0"/>
              </a:spcBef>
            </a:pPr>
            <a:r>
              <a:rPr lang="en-US" b="true" sz="1731">
                <a:solidFill>
                  <a:srgbClr val="000000"/>
                </a:solidFill>
                <a:latin typeface="Raleway Bold"/>
                <a:ea typeface="Raleway Bold"/>
                <a:cs typeface="Raleway Bold"/>
                <a:sym typeface="Raleway Bold"/>
              </a:rPr>
              <a:t>C – Dibahas terlebih dahulu sebelum keputusan diambil</a:t>
            </a:r>
          </a:p>
          <a:p>
            <a:pPr algn="l">
              <a:lnSpc>
                <a:spcPts val="2564"/>
              </a:lnSpc>
              <a:spcBef>
                <a:spcPct val="0"/>
              </a:spcBef>
            </a:pPr>
            <a:r>
              <a:rPr lang="en-US" b="true" sz="1831">
                <a:solidFill>
                  <a:srgbClr val="000000"/>
                </a:solidFill>
                <a:latin typeface="Raleway Bold"/>
                <a:ea typeface="Raleway Bold"/>
                <a:cs typeface="Raleway Bold"/>
                <a:sym typeface="Raleway Bold"/>
              </a:rPr>
              <a:t>I – Diberitahu kapan suatu Tindakan/Keputusan telah diambil</a:t>
            </a:r>
          </a:p>
        </p:txBody>
      </p:sp>
      <p:sp>
        <p:nvSpPr>
          <p:cNvPr name="Freeform 10" id="10"/>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1217267" y="1120433"/>
            <a:ext cx="16042033" cy="8462173"/>
          </a:xfrm>
          <a:custGeom>
            <a:avLst/>
            <a:gdLst/>
            <a:ahLst/>
            <a:cxnLst/>
            <a:rect r="r" b="b" t="t" l="l"/>
            <a:pathLst>
              <a:path h="8462173" w="16042033">
                <a:moveTo>
                  <a:pt x="0" y="0"/>
                </a:moveTo>
                <a:lnTo>
                  <a:pt x="16042033" y="0"/>
                </a:lnTo>
                <a:lnTo>
                  <a:pt x="16042033" y="8462173"/>
                </a:lnTo>
                <a:lnTo>
                  <a:pt x="0" y="846217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284984" y="7524184"/>
            <a:ext cx="6419413" cy="0"/>
          </a:xfrm>
          <a:prstGeom prst="line">
            <a:avLst/>
          </a:prstGeom>
          <a:ln cap="flat" w="19050">
            <a:solidFill>
              <a:srgbClr val="3062D9"/>
            </a:solidFill>
            <a:prstDash val="solid"/>
            <a:headEnd type="none" len="sm" w="sm"/>
            <a:tailEnd type="none" len="sm" w="sm"/>
          </a:ln>
        </p:spPr>
      </p:sp>
      <p:grpSp>
        <p:nvGrpSpPr>
          <p:cNvPr name="Group 4" id="4"/>
          <p:cNvGrpSpPr/>
          <p:nvPr/>
        </p:nvGrpSpPr>
        <p:grpSpPr>
          <a:xfrm rot="0">
            <a:off x="1122983" y="1732857"/>
            <a:ext cx="16230600" cy="8170832"/>
            <a:chOff x="0" y="0"/>
            <a:chExt cx="4274726" cy="2151989"/>
          </a:xfrm>
        </p:grpSpPr>
        <p:sp>
          <p:nvSpPr>
            <p:cNvPr name="Freeform 5" id="5"/>
            <p:cNvSpPr/>
            <p:nvPr/>
          </p:nvSpPr>
          <p:spPr>
            <a:xfrm flipH="false" flipV="false" rot="0">
              <a:off x="0" y="0"/>
              <a:ext cx="4274726" cy="2151989"/>
            </a:xfrm>
            <a:custGeom>
              <a:avLst/>
              <a:gdLst/>
              <a:ahLst/>
              <a:cxnLst/>
              <a:rect r="r" b="b" t="t" l="l"/>
              <a:pathLst>
                <a:path h="2151989" w="4274726">
                  <a:moveTo>
                    <a:pt x="6678" y="0"/>
                  </a:moveTo>
                  <a:lnTo>
                    <a:pt x="4268048" y="0"/>
                  </a:lnTo>
                  <a:cubicBezTo>
                    <a:pt x="4271736" y="0"/>
                    <a:pt x="4274726" y="2990"/>
                    <a:pt x="4274726" y="6678"/>
                  </a:cubicBezTo>
                  <a:lnTo>
                    <a:pt x="4274726" y="2145311"/>
                  </a:lnTo>
                  <a:cubicBezTo>
                    <a:pt x="4274726" y="2148999"/>
                    <a:pt x="4271736" y="2151989"/>
                    <a:pt x="4268048" y="2151989"/>
                  </a:cubicBezTo>
                  <a:lnTo>
                    <a:pt x="6678" y="2151989"/>
                  </a:lnTo>
                  <a:cubicBezTo>
                    <a:pt x="2990" y="2151989"/>
                    <a:pt x="0" y="2148999"/>
                    <a:pt x="0" y="2145311"/>
                  </a:cubicBezTo>
                  <a:lnTo>
                    <a:pt x="0" y="6678"/>
                  </a:lnTo>
                  <a:cubicBezTo>
                    <a:pt x="0" y="2990"/>
                    <a:pt x="2990" y="0"/>
                    <a:pt x="6678" y="0"/>
                  </a:cubicBezTo>
                  <a:close/>
                </a:path>
              </a:pathLst>
            </a:custGeom>
            <a:solidFill>
              <a:srgbClr val="FFFFFF"/>
            </a:solidFill>
            <a:ln w="38100" cap="sq">
              <a:solidFill>
                <a:srgbClr val="3062D9"/>
              </a:solidFill>
              <a:prstDash val="solid"/>
              <a:miter/>
            </a:ln>
          </p:spPr>
        </p:sp>
        <p:sp>
          <p:nvSpPr>
            <p:cNvPr name="TextBox 6" id="6"/>
            <p:cNvSpPr txBox="true"/>
            <p:nvPr/>
          </p:nvSpPr>
          <p:spPr>
            <a:xfrm>
              <a:off x="0" y="-57150"/>
              <a:ext cx="4274726" cy="2209139"/>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2183922" y="2134299"/>
            <a:ext cx="14108722" cy="6878002"/>
          </a:xfrm>
          <a:custGeom>
            <a:avLst/>
            <a:gdLst/>
            <a:ahLst/>
            <a:cxnLst/>
            <a:rect r="r" b="b" t="t" l="l"/>
            <a:pathLst>
              <a:path h="6878002" w="14108722">
                <a:moveTo>
                  <a:pt x="0" y="0"/>
                </a:moveTo>
                <a:lnTo>
                  <a:pt x="14108722" y="0"/>
                </a:lnTo>
                <a:lnTo>
                  <a:pt x="14108722" y="6878002"/>
                </a:lnTo>
                <a:lnTo>
                  <a:pt x="0" y="6878002"/>
                </a:lnTo>
                <a:lnTo>
                  <a:pt x="0" y="0"/>
                </a:lnTo>
                <a:close/>
              </a:path>
            </a:pathLst>
          </a:custGeom>
          <a:blipFill>
            <a:blip r:embed="rId4"/>
            <a:stretch>
              <a:fillRect l="0" t="0" r="0" b="0"/>
            </a:stretch>
          </a:blipFill>
        </p:spPr>
      </p:sp>
      <p:sp>
        <p:nvSpPr>
          <p:cNvPr name="TextBox 8" id="8"/>
          <p:cNvSpPr txBox="true"/>
          <p:nvPr/>
        </p:nvSpPr>
        <p:spPr>
          <a:xfrm rot="0">
            <a:off x="3749160" y="183361"/>
            <a:ext cx="10789681" cy="1466070"/>
          </a:xfrm>
          <a:prstGeom prst="rect">
            <a:avLst/>
          </a:prstGeom>
        </p:spPr>
        <p:txBody>
          <a:bodyPr anchor="t" rtlCol="false" tIns="0" lIns="0" bIns="0" rIns="0">
            <a:spAutoFit/>
          </a:bodyPr>
          <a:lstStyle/>
          <a:p>
            <a:pPr algn="ctr">
              <a:lnSpc>
                <a:spcPts val="8810"/>
              </a:lnSpc>
            </a:pPr>
            <a:r>
              <a:rPr lang="en-US" b="true" sz="9899">
                <a:solidFill>
                  <a:srgbClr val="FFFFFF"/>
                </a:solidFill>
                <a:latin typeface="Heading Now 31-38 Bold"/>
                <a:ea typeface="Heading Now 31-38 Bold"/>
                <a:cs typeface="Heading Now 31-38 Bold"/>
                <a:sym typeface="Heading Now 31-38 Bold"/>
              </a:rPr>
              <a:t>RESOURCE HISTOGRAM</a:t>
            </a:r>
          </a:p>
        </p:txBody>
      </p:sp>
      <p:sp>
        <p:nvSpPr>
          <p:cNvPr name="TextBox 9" id="9"/>
          <p:cNvSpPr txBox="true"/>
          <p:nvPr/>
        </p:nvSpPr>
        <p:spPr>
          <a:xfrm rot="0">
            <a:off x="1122983" y="9150806"/>
            <a:ext cx="14108722"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Bold"/>
                <a:ea typeface="Raleway Bold"/>
                <a:cs typeface="Raleway Bold"/>
                <a:sym typeface="Raleway Bold"/>
              </a:rPr>
              <a:t>Catatan: Angka menunjukkan total jam kerja per minggu untuk setiap peran</a:t>
            </a:r>
          </a:p>
        </p:txBody>
      </p:sp>
      <p:sp>
        <p:nvSpPr>
          <p:cNvPr name="Freeform 10" id="10"/>
          <p:cNvSpPr/>
          <p:nvPr/>
        </p:nvSpPr>
        <p:spPr>
          <a:xfrm flipH="false" flipV="false" rot="0">
            <a:off x="297264" y="292773"/>
            <a:ext cx="920003" cy="1209147"/>
          </a:xfrm>
          <a:custGeom>
            <a:avLst/>
            <a:gdLst/>
            <a:ahLst/>
            <a:cxnLst/>
            <a:rect r="r" b="b" t="t" l="l"/>
            <a:pathLst>
              <a:path h="1209147" w="920003">
                <a:moveTo>
                  <a:pt x="0" y="0"/>
                </a:moveTo>
                <a:lnTo>
                  <a:pt x="920003" y="0"/>
                </a:lnTo>
                <a:lnTo>
                  <a:pt x="920003" y="1209146"/>
                </a:lnTo>
                <a:lnTo>
                  <a:pt x="0" y="1209146"/>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AutoShape 2" id="2"/>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3" id="3"/>
          <p:cNvSpPr/>
          <p:nvPr/>
        </p:nvSpPr>
        <p:spPr>
          <a:xfrm flipH="false" flipV="false" rot="0">
            <a:off x="4293079" y="1042477"/>
            <a:ext cx="8800288" cy="8215823"/>
          </a:xfrm>
          <a:custGeom>
            <a:avLst/>
            <a:gdLst/>
            <a:ahLst/>
            <a:cxnLst/>
            <a:rect r="r" b="b" t="t" l="l"/>
            <a:pathLst>
              <a:path h="8215823" w="8800288">
                <a:moveTo>
                  <a:pt x="0" y="0"/>
                </a:moveTo>
                <a:lnTo>
                  <a:pt x="8800289" y="0"/>
                </a:lnTo>
                <a:lnTo>
                  <a:pt x="8800289" y="8215823"/>
                </a:lnTo>
                <a:lnTo>
                  <a:pt x="0" y="8215823"/>
                </a:lnTo>
                <a:lnTo>
                  <a:pt x="0" y="0"/>
                </a:lnTo>
                <a:close/>
              </a:path>
            </a:pathLst>
          </a:custGeom>
          <a:blipFill>
            <a:blip r:embed="rId2"/>
            <a:stretch>
              <a:fillRect l="-52761" t="-66113" r="-64652" b="-66767"/>
            </a:stretch>
          </a:blipFill>
        </p:spPr>
      </p:sp>
      <p:sp>
        <p:nvSpPr>
          <p:cNvPr name="Freeform 4" id="4"/>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311342" y="484273"/>
            <a:ext cx="17665316" cy="9318454"/>
          </a:xfrm>
          <a:custGeom>
            <a:avLst/>
            <a:gdLst/>
            <a:ahLst/>
            <a:cxnLst/>
            <a:rect r="r" b="b" t="t" l="l"/>
            <a:pathLst>
              <a:path h="9318454" w="17665316">
                <a:moveTo>
                  <a:pt x="0" y="0"/>
                </a:moveTo>
                <a:lnTo>
                  <a:pt x="17665316" y="0"/>
                </a:lnTo>
                <a:lnTo>
                  <a:pt x="17665316" y="9318454"/>
                </a:lnTo>
                <a:lnTo>
                  <a:pt x="0" y="931845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7264" y="1966351"/>
            <a:ext cx="6148198" cy="5782993"/>
          </a:xfrm>
          <a:prstGeom prst="rect">
            <a:avLst/>
          </a:prstGeom>
        </p:spPr>
        <p:txBody>
          <a:bodyPr anchor="t" rtlCol="false" tIns="0" lIns="0" bIns="0" rIns="0">
            <a:spAutoFit/>
          </a:bodyPr>
          <a:lstStyle/>
          <a:p>
            <a:pPr algn="ctr">
              <a:lnSpc>
                <a:spcPts val="10580"/>
              </a:lnSpc>
            </a:pPr>
            <a:r>
              <a:rPr lang="en-US" b="true" sz="11888" spc="939">
                <a:solidFill>
                  <a:srgbClr val="FFFFFF"/>
                </a:solidFill>
                <a:latin typeface="Heading Now 31-38 Bold"/>
                <a:ea typeface="Heading Now 31-38 Bold"/>
                <a:cs typeface="Heading Now 31-38 Bold"/>
                <a:sym typeface="Heading Now 31-38 Bold"/>
              </a:rPr>
              <a:t>IMPACT </a:t>
            </a:r>
          </a:p>
          <a:p>
            <a:pPr algn="ctr">
              <a:lnSpc>
                <a:spcPts val="10580"/>
              </a:lnSpc>
            </a:pPr>
            <a:r>
              <a:rPr lang="en-US" b="true" sz="11888" spc="939">
                <a:solidFill>
                  <a:srgbClr val="FFFFFF"/>
                </a:solidFill>
                <a:latin typeface="Heading Now 31-38 Bold"/>
                <a:ea typeface="Heading Now 31-38 Bold"/>
                <a:cs typeface="Heading Now 31-38 Bold"/>
                <a:sym typeface="Heading Now 31-38 Bold"/>
              </a:rPr>
              <a:t>OF </a:t>
            </a:r>
          </a:p>
          <a:p>
            <a:pPr algn="ctr">
              <a:lnSpc>
                <a:spcPts val="10580"/>
              </a:lnSpc>
            </a:pPr>
            <a:r>
              <a:rPr lang="en-US" b="true" sz="11888" spc="939">
                <a:solidFill>
                  <a:srgbClr val="FFFFFF"/>
                </a:solidFill>
                <a:latin typeface="Heading Now 31-38 Bold"/>
                <a:ea typeface="Heading Now 31-38 Bold"/>
                <a:cs typeface="Heading Now 31-38 Bold"/>
                <a:sym typeface="Heading Now 31-38 Bold"/>
              </a:rPr>
              <a:t>PROJECT TIPTIPIN</a:t>
            </a:r>
          </a:p>
        </p:txBody>
      </p:sp>
      <p:grpSp>
        <p:nvGrpSpPr>
          <p:cNvPr name="Group 4" id="4"/>
          <p:cNvGrpSpPr/>
          <p:nvPr/>
        </p:nvGrpSpPr>
        <p:grpSpPr>
          <a:xfrm rot="-13026">
            <a:off x="6289466" y="1102239"/>
            <a:ext cx="4087554" cy="1020445"/>
            <a:chOff x="0" y="0"/>
            <a:chExt cx="1306304" cy="326115"/>
          </a:xfrm>
        </p:grpSpPr>
        <p:sp>
          <p:nvSpPr>
            <p:cNvPr name="Freeform 5" id="5"/>
            <p:cNvSpPr/>
            <p:nvPr/>
          </p:nvSpPr>
          <p:spPr>
            <a:xfrm flipH="false" flipV="false" rot="0">
              <a:off x="0" y="0"/>
              <a:ext cx="1306304" cy="326115"/>
            </a:xfrm>
            <a:custGeom>
              <a:avLst/>
              <a:gdLst/>
              <a:ahLst/>
              <a:cxnLst/>
              <a:rect r="r" b="b" t="t" l="l"/>
              <a:pathLst>
                <a:path h="326115" w="1306304">
                  <a:moveTo>
                    <a:pt x="0" y="0"/>
                  </a:moveTo>
                  <a:lnTo>
                    <a:pt x="1306304" y="0"/>
                  </a:lnTo>
                  <a:lnTo>
                    <a:pt x="1306304" y="326115"/>
                  </a:lnTo>
                  <a:lnTo>
                    <a:pt x="0" y="326115"/>
                  </a:lnTo>
                  <a:close/>
                </a:path>
              </a:pathLst>
            </a:custGeom>
            <a:solidFill>
              <a:srgbClr val="FFCB57"/>
            </a:solidFill>
          </p:spPr>
        </p:sp>
        <p:sp>
          <p:nvSpPr>
            <p:cNvPr name="TextBox 6" id="6"/>
            <p:cNvSpPr txBox="true"/>
            <p:nvPr/>
          </p:nvSpPr>
          <p:spPr>
            <a:xfrm>
              <a:off x="0" y="-57150"/>
              <a:ext cx="1306304" cy="38326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13026">
            <a:off x="6328261" y="1288639"/>
            <a:ext cx="4009929" cy="732586"/>
          </a:xfrm>
          <a:prstGeom prst="rect">
            <a:avLst/>
          </a:prstGeom>
        </p:spPr>
        <p:txBody>
          <a:bodyPr anchor="t" rtlCol="false" tIns="0" lIns="0" bIns="0" rIns="0">
            <a:spAutoFit/>
          </a:bodyPr>
          <a:lstStyle/>
          <a:p>
            <a:pPr algn="ctr">
              <a:lnSpc>
                <a:spcPts val="2892"/>
              </a:lnSpc>
            </a:pPr>
            <a:r>
              <a:rPr lang="en-US" b="true" sz="2430">
                <a:solidFill>
                  <a:srgbClr val="363636"/>
                </a:solidFill>
                <a:latin typeface="Raleway Bold"/>
                <a:ea typeface="Raleway Bold"/>
                <a:cs typeface="Raleway Bold"/>
                <a:sym typeface="Raleway Bold"/>
              </a:rPr>
              <a:t>PENGIRIMAN LEBIH MURAH</a:t>
            </a:r>
          </a:p>
        </p:txBody>
      </p:sp>
      <p:sp>
        <p:nvSpPr>
          <p:cNvPr name="TextBox 8" id="8"/>
          <p:cNvSpPr txBox="true"/>
          <p:nvPr/>
        </p:nvSpPr>
        <p:spPr>
          <a:xfrm rot="0">
            <a:off x="10582158" y="1038225"/>
            <a:ext cx="5786077" cy="1121410"/>
          </a:xfrm>
          <a:prstGeom prst="rect">
            <a:avLst/>
          </a:prstGeom>
        </p:spPr>
        <p:txBody>
          <a:bodyPr anchor="t" rtlCol="false" tIns="0" lIns="0" bIns="0" rIns="0">
            <a:spAutoFit/>
          </a:bodyPr>
          <a:lstStyle/>
          <a:p>
            <a:pPr algn="just">
              <a:lnSpc>
                <a:spcPts val="2989"/>
              </a:lnSpc>
            </a:pPr>
            <a:r>
              <a:rPr lang="en-US" sz="2599">
                <a:solidFill>
                  <a:srgbClr val="FFFFFF"/>
                </a:solidFill>
                <a:latin typeface="Raleway"/>
                <a:ea typeface="Raleway"/>
                <a:cs typeface="Raleway"/>
                <a:sym typeface="Raleway"/>
              </a:rPr>
              <a:t>memenurunkan biaya distribusi antarpulau, terutama ke wilayah luar Jawa</a:t>
            </a:r>
          </a:p>
        </p:txBody>
      </p:sp>
      <p:grpSp>
        <p:nvGrpSpPr>
          <p:cNvPr name="Group 9" id="9"/>
          <p:cNvGrpSpPr/>
          <p:nvPr/>
        </p:nvGrpSpPr>
        <p:grpSpPr>
          <a:xfrm rot="-13026">
            <a:off x="6289529" y="2646162"/>
            <a:ext cx="4088260" cy="1053498"/>
            <a:chOff x="0" y="0"/>
            <a:chExt cx="1306529" cy="336678"/>
          </a:xfrm>
        </p:grpSpPr>
        <p:sp>
          <p:nvSpPr>
            <p:cNvPr name="Freeform 10" id="10"/>
            <p:cNvSpPr/>
            <p:nvPr/>
          </p:nvSpPr>
          <p:spPr>
            <a:xfrm flipH="false" flipV="false" rot="0">
              <a:off x="0" y="0"/>
              <a:ext cx="1306529" cy="336678"/>
            </a:xfrm>
            <a:custGeom>
              <a:avLst/>
              <a:gdLst/>
              <a:ahLst/>
              <a:cxnLst/>
              <a:rect r="r" b="b" t="t" l="l"/>
              <a:pathLst>
                <a:path h="336678" w="1306529">
                  <a:moveTo>
                    <a:pt x="0" y="0"/>
                  </a:moveTo>
                  <a:lnTo>
                    <a:pt x="1306529" y="0"/>
                  </a:lnTo>
                  <a:lnTo>
                    <a:pt x="1306529" y="336678"/>
                  </a:lnTo>
                  <a:lnTo>
                    <a:pt x="0" y="336678"/>
                  </a:lnTo>
                  <a:close/>
                </a:path>
              </a:pathLst>
            </a:custGeom>
            <a:solidFill>
              <a:srgbClr val="FFCB57"/>
            </a:solidFill>
          </p:spPr>
        </p:sp>
        <p:sp>
          <p:nvSpPr>
            <p:cNvPr name="TextBox 11" id="11"/>
            <p:cNvSpPr txBox="true"/>
            <p:nvPr/>
          </p:nvSpPr>
          <p:spPr>
            <a:xfrm>
              <a:off x="0" y="-57150"/>
              <a:ext cx="1306529" cy="393828"/>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13026">
            <a:off x="6508980" y="2801160"/>
            <a:ext cx="3649394" cy="753027"/>
          </a:xfrm>
          <a:prstGeom prst="rect">
            <a:avLst/>
          </a:prstGeom>
        </p:spPr>
        <p:txBody>
          <a:bodyPr anchor="t" rtlCol="false" tIns="0" lIns="0" bIns="0" rIns="0">
            <a:spAutoFit/>
          </a:bodyPr>
          <a:lstStyle/>
          <a:p>
            <a:pPr algn="ctr" marL="0" indent="0" lvl="0">
              <a:lnSpc>
                <a:spcPts val="2932"/>
              </a:lnSpc>
            </a:pPr>
            <a:r>
              <a:rPr lang="en-US" b="true" sz="2572">
                <a:solidFill>
                  <a:srgbClr val="363636"/>
                </a:solidFill>
                <a:latin typeface="Raleway Bold"/>
                <a:ea typeface="Raleway Bold"/>
                <a:cs typeface="Raleway Bold"/>
                <a:sym typeface="Raleway Bold"/>
              </a:rPr>
              <a:t>ALUR PENGIRIMAN TERSTRUKTUR</a:t>
            </a:r>
          </a:p>
        </p:txBody>
      </p:sp>
      <p:sp>
        <p:nvSpPr>
          <p:cNvPr name="TextBox 13" id="13"/>
          <p:cNvSpPr txBox="true"/>
          <p:nvPr/>
        </p:nvSpPr>
        <p:spPr>
          <a:xfrm rot="0">
            <a:off x="10582158" y="2784723"/>
            <a:ext cx="5575583" cy="837133"/>
          </a:xfrm>
          <a:prstGeom prst="rect">
            <a:avLst/>
          </a:prstGeom>
        </p:spPr>
        <p:txBody>
          <a:bodyPr anchor="t" rtlCol="false" tIns="0" lIns="0" bIns="0" rIns="0">
            <a:spAutoFit/>
          </a:bodyPr>
          <a:lstStyle/>
          <a:p>
            <a:pPr algn="just">
              <a:lnSpc>
                <a:spcPts val="3256"/>
              </a:lnSpc>
            </a:pPr>
            <a:r>
              <a:rPr lang="en-US" sz="2831">
                <a:solidFill>
                  <a:srgbClr val="FFFFFF"/>
                </a:solidFill>
                <a:latin typeface="Raleway"/>
                <a:ea typeface="Raleway"/>
                <a:cs typeface="Raleway"/>
                <a:sym typeface="Raleway"/>
              </a:rPr>
              <a:t>proses gudang, pelabuhan, dan distribusi menjadi lebih efisien</a:t>
            </a:r>
          </a:p>
        </p:txBody>
      </p:sp>
      <p:grpSp>
        <p:nvGrpSpPr>
          <p:cNvPr name="Group 14" id="14"/>
          <p:cNvGrpSpPr/>
          <p:nvPr/>
        </p:nvGrpSpPr>
        <p:grpSpPr>
          <a:xfrm rot="-13026">
            <a:off x="6289414" y="4265977"/>
            <a:ext cx="4088491" cy="992674"/>
            <a:chOff x="0" y="0"/>
            <a:chExt cx="1306603" cy="317239"/>
          </a:xfrm>
        </p:grpSpPr>
        <p:sp>
          <p:nvSpPr>
            <p:cNvPr name="Freeform 15" id="15"/>
            <p:cNvSpPr/>
            <p:nvPr/>
          </p:nvSpPr>
          <p:spPr>
            <a:xfrm flipH="false" flipV="false" rot="0">
              <a:off x="0" y="0"/>
              <a:ext cx="1306603" cy="317239"/>
            </a:xfrm>
            <a:custGeom>
              <a:avLst/>
              <a:gdLst/>
              <a:ahLst/>
              <a:cxnLst/>
              <a:rect r="r" b="b" t="t" l="l"/>
              <a:pathLst>
                <a:path h="317239" w="1306603">
                  <a:moveTo>
                    <a:pt x="0" y="0"/>
                  </a:moveTo>
                  <a:lnTo>
                    <a:pt x="1306603" y="0"/>
                  </a:lnTo>
                  <a:lnTo>
                    <a:pt x="1306603" y="317239"/>
                  </a:lnTo>
                  <a:lnTo>
                    <a:pt x="0" y="317239"/>
                  </a:lnTo>
                  <a:close/>
                </a:path>
              </a:pathLst>
            </a:custGeom>
            <a:solidFill>
              <a:srgbClr val="FFCB57"/>
            </a:solidFill>
          </p:spPr>
        </p:sp>
        <p:sp>
          <p:nvSpPr>
            <p:cNvPr name="TextBox 16" id="16"/>
            <p:cNvSpPr txBox="true"/>
            <p:nvPr/>
          </p:nvSpPr>
          <p:spPr>
            <a:xfrm>
              <a:off x="0" y="-57150"/>
              <a:ext cx="1306603" cy="374389"/>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13026">
            <a:off x="6615771" y="4379680"/>
            <a:ext cx="3434945" cy="765267"/>
          </a:xfrm>
          <a:prstGeom prst="rect">
            <a:avLst/>
          </a:prstGeom>
        </p:spPr>
        <p:txBody>
          <a:bodyPr anchor="t" rtlCol="false" tIns="0" lIns="0" bIns="0" rIns="0">
            <a:spAutoFit/>
          </a:bodyPr>
          <a:lstStyle/>
          <a:p>
            <a:pPr algn="ctr" marL="0" indent="0" lvl="0">
              <a:lnSpc>
                <a:spcPts val="3061"/>
              </a:lnSpc>
              <a:spcBef>
                <a:spcPct val="0"/>
              </a:spcBef>
            </a:pPr>
            <a:r>
              <a:rPr lang="en-US" b="true" sz="2572">
                <a:solidFill>
                  <a:srgbClr val="363636"/>
                </a:solidFill>
                <a:latin typeface="Raleway Bold"/>
                <a:ea typeface="Raleway Bold"/>
                <a:cs typeface="Raleway Bold"/>
                <a:sym typeface="Raleway Bold"/>
              </a:rPr>
              <a:t>TRACK</a:t>
            </a:r>
            <a:r>
              <a:rPr lang="en-US" b="true" sz="2572" strike="noStrike" u="none">
                <a:solidFill>
                  <a:srgbClr val="363636"/>
                </a:solidFill>
                <a:latin typeface="Raleway Bold"/>
                <a:ea typeface="Raleway Bold"/>
                <a:cs typeface="Raleway Bold"/>
                <a:sym typeface="Raleway Bold"/>
              </a:rPr>
              <a:t>I</a:t>
            </a:r>
            <a:r>
              <a:rPr lang="en-US" b="true" sz="2572" strike="noStrike" u="none">
                <a:solidFill>
                  <a:srgbClr val="363636"/>
                </a:solidFill>
                <a:latin typeface="Raleway Bold"/>
                <a:ea typeface="Raleway Bold"/>
                <a:cs typeface="Raleway Bold"/>
                <a:sym typeface="Raleway Bold"/>
              </a:rPr>
              <a:t>N</a:t>
            </a:r>
            <a:r>
              <a:rPr lang="en-US" b="true" sz="2572" strike="noStrike" u="none">
                <a:solidFill>
                  <a:srgbClr val="363636"/>
                </a:solidFill>
                <a:latin typeface="Raleway Bold"/>
                <a:ea typeface="Raleway Bold"/>
                <a:cs typeface="Raleway Bold"/>
                <a:sym typeface="Raleway Bold"/>
              </a:rPr>
              <a:t>G </a:t>
            </a:r>
            <a:r>
              <a:rPr lang="en-US" b="true" sz="2572" strike="noStrike" u="none">
                <a:solidFill>
                  <a:srgbClr val="363636"/>
                </a:solidFill>
                <a:latin typeface="Raleway Bold"/>
                <a:ea typeface="Raleway Bold"/>
                <a:cs typeface="Raleway Bold"/>
                <a:sym typeface="Raleway Bold"/>
              </a:rPr>
              <a:t>L</a:t>
            </a:r>
            <a:r>
              <a:rPr lang="en-US" b="true" sz="2572" strike="noStrike" u="none">
                <a:solidFill>
                  <a:srgbClr val="363636"/>
                </a:solidFill>
                <a:latin typeface="Raleway Bold"/>
                <a:ea typeface="Raleway Bold"/>
                <a:cs typeface="Raleway Bold"/>
                <a:sym typeface="Raleway Bold"/>
              </a:rPr>
              <a:t>E</a:t>
            </a:r>
            <a:r>
              <a:rPr lang="en-US" b="true" sz="2572" strike="noStrike" u="none">
                <a:solidFill>
                  <a:srgbClr val="363636"/>
                </a:solidFill>
                <a:latin typeface="Raleway Bold"/>
                <a:ea typeface="Raleway Bold"/>
                <a:cs typeface="Raleway Bold"/>
                <a:sym typeface="Raleway Bold"/>
              </a:rPr>
              <a:t>B</a:t>
            </a:r>
            <a:r>
              <a:rPr lang="en-US" b="true" sz="2572" strike="noStrike" u="none">
                <a:solidFill>
                  <a:srgbClr val="363636"/>
                </a:solidFill>
                <a:latin typeface="Raleway Bold"/>
                <a:ea typeface="Raleway Bold"/>
                <a:cs typeface="Raleway Bold"/>
                <a:sym typeface="Raleway Bold"/>
              </a:rPr>
              <a:t>I</a:t>
            </a:r>
            <a:r>
              <a:rPr lang="en-US" b="true" sz="2572" strike="noStrike" u="none">
                <a:solidFill>
                  <a:srgbClr val="363636"/>
                </a:solidFill>
                <a:latin typeface="Raleway Bold"/>
                <a:ea typeface="Raleway Bold"/>
                <a:cs typeface="Raleway Bold"/>
                <a:sym typeface="Raleway Bold"/>
              </a:rPr>
              <a:t>H JELAS</a:t>
            </a:r>
          </a:p>
        </p:txBody>
      </p:sp>
      <p:sp>
        <p:nvSpPr>
          <p:cNvPr name="TextBox 18" id="18"/>
          <p:cNvSpPr txBox="true"/>
          <p:nvPr/>
        </p:nvSpPr>
        <p:spPr>
          <a:xfrm rot="0">
            <a:off x="10582158" y="4468198"/>
            <a:ext cx="5923391" cy="798195"/>
          </a:xfrm>
          <a:prstGeom prst="rect">
            <a:avLst/>
          </a:prstGeom>
        </p:spPr>
        <p:txBody>
          <a:bodyPr anchor="t" rtlCol="false" tIns="0" lIns="0" bIns="0" rIns="0">
            <a:spAutoFit/>
          </a:bodyPr>
          <a:lstStyle/>
          <a:p>
            <a:pPr algn="just">
              <a:lnSpc>
                <a:spcPts val="3104"/>
              </a:lnSpc>
            </a:pPr>
            <a:r>
              <a:rPr lang="en-US" sz="2699">
                <a:solidFill>
                  <a:srgbClr val="FFFFFF"/>
                </a:solidFill>
                <a:latin typeface="Raleway"/>
                <a:ea typeface="Raleway"/>
                <a:cs typeface="Raleway"/>
                <a:sym typeface="Raleway"/>
              </a:rPr>
              <a:t>pelanggan mendapatkan update status pengiriman secara real-time</a:t>
            </a:r>
          </a:p>
        </p:txBody>
      </p:sp>
      <p:grpSp>
        <p:nvGrpSpPr>
          <p:cNvPr name="Group 19" id="19"/>
          <p:cNvGrpSpPr/>
          <p:nvPr/>
        </p:nvGrpSpPr>
        <p:grpSpPr>
          <a:xfrm rot="-13026">
            <a:off x="6289149" y="5784848"/>
            <a:ext cx="4089021" cy="852788"/>
            <a:chOff x="0" y="0"/>
            <a:chExt cx="1306772" cy="272535"/>
          </a:xfrm>
        </p:grpSpPr>
        <p:sp>
          <p:nvSpPr>
            <p:cNvPr name="Freeform 20" id="20"/>
            <p:cNvSpPr/>
            <p:nvPr/>
          </p:nvSpPr>
          <p:spPr>
            <a:xfrm flipH="false" flipV="false" rot="0">
              <a:off x="0" y="0"/>
              <a:ext cx="1306772" cy="272535"/>
            </a:xfrm>
            <a:custGeom>
              <a:avLst/>
              <a:gdLst/>
              <a:ahLst/>
              <a:cxnLst/>
              <a:rect r="r" b="b" t="t" l="l"/>
              <a:pathLst>
                <a:path h="272535" w="1306772">
                  <a:moveTo>
                    <a:pt x="0" y="0"/>
                  </a:moveTo>
                  <a:lnTo>
                    <a:pt x="1306772" y="0"/>
                  </a:lnTo>
                  <a:lnTo>
                    <a:pt x="1306772" y="272535"/>
                  </a:lnTo>
                  <a:lnTo>
                    <a:pt x="0" y="272535"/>
                  </a:lnTo>
                  <a:close/>
                </a:path>
              </a:pathLst>
            </a:custGeom>
            <a:solidFill>
              <a:srgbClr val="FFCB57"/>
            </a:solidFill>
          </p:spPr>
        </p:sp>
        <p:sp>
          <p:nvSpPr>
            <p:cNvPr name="TextBox 21" id="21"/>
            <p:cNvSpPr txBox="true"/>
            <p:nvPr/>
          </p:nvSpPr>
          <p:spPr>
            <a:xfrm>
              <a:off x="0" y="-57150"/>
              <a:ext cx="1306772" cy="32968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13026">
            <a:off x="6616187" y="5873608"/>
            <a:ext cx="3434945" cy="765267"/>
          </a:xfrm>
          <a:prstGeom prst="rect">
            <a:avLst/>
          </a:prstGeom>
        </p:spPr>
        <p:txBody>
          <a:bodyPr anchor="t" rtlCol="false" tIns="0" lIns="0" bIns="0" rIns="0">
            <a:spAutoFit/>
          </a:bodyPr>
          <a:lstStyle/>
          <a:p>
            <a:pPr algn="ctr" marL="0" indent="0" lvl="0">
              <a:lnSpc>
                <a:spcPts val="3061"/>
              </a:lnSpc>
              <a:spcBef>
                <a:spcPct val="0"/>
              </a:spcBef>
            </a:pPr>
            <a:r>
              <a:rPr lang="en-US" b="true" sz="2572">
                <a:solidFill>
                  <a:srgbClr val="363636"/>
                </a:solidFill>
                <a:latin typeface="Raleway Bold"/>
                <a:ea typeface="Raleway Bold"/>
                <a:cs typeface="Raleway Bold"/>
                <a:sym typeface="Raleway Bold"/>
              </a:rPr>
              <a:t>AKS</a:t>
            </a:r>
            <a:r>
              <a:rPr lang="en-US" b="true" sz="2572" strike="noStrike" u="none">
                <a:solidFill>
                  <a:srgbClr val="363636"/>
                </a:solidFill>
                <a:latin typeface="Raleway Bold"/>
                <a:ea typeface="Raleway Bold"/>
                <a:cs typeface="Raleway Bold"/>
                <a:sym typeface="Raleway Bold"/>
              </a:rPr>
              <a:t>E</a:t>
            </a:r>
            <a:r>
              <a:rPr lang="en-US" b="true" sz="2572" strike="noStrike" u="none">
                <a:solidFill>
                  <a:srgbClr val="363636"/>
                </a:solidFill>
                <a:latin typeface="Raleway Bold"/>
                <a:ea typeface="Raleway Bold"/>
                <a:cs typeface="Raleway Bold"/>
                <a:sym typeface="Raleway Bold"/>
              </a:rPr>
              <a:t>S LOGIST</a:t>
            </a:r>
            <a:r>
              <a:rPr lang="en-US" b="true" sz="2572" strike="noStrike" u="none">
                <a:solidFill>
                  <a:srgbClr val="363636"/>
                </a:solidFill>
                <a:latin typeface="Raleway Bold"/>
                <a:ea typeface="Raleway Bold"/>
                <a:cs typeface="Raleway Bold"/>
                <a:sym typeface="Raleway Bold"/>
              </a:rPr>
              <a:t>I</a:t>
            </a:r>
            <a:r>
              <a:rPr lang="en-US" b="true" sz="2572" strike="noStrike" u="none">
                <a:solidFill>
                  <a:srgbClr val="363636"/>
                </a:solidFill>
                <a:latin typeface="Raleway Bold"/>
                <a:ea typeface="Raleway Bold"/>
                <a:cs typeface="Raleway Bold"/>
                <a:sym typeface="Raleway Bold"/>
              </a:rPr>
              <a:t>K L</a:t>
            </a:r>
            <a:r>
              <a:rPr lang="en-US" b="true" sz="2572" strike="noStrike" u="none">
                <a:solidFill>
                  <a:srgbClr val="363636"/>
                </a:solidFill>
                <a:latin typeface="Raleway Bold"/>
                <a:ea typeface="Raleway Bold"/>
                <a:cs typeface="Raleway Bold"/>
                <a:sym typeface="Raleway Bold"/>
              </a:rPr>
              <a:t>E</a:t>
            </a:r>
            <a:r>
              <a:rPr lang="en-US" b="true" sz="2572" strike="noStrike" u="none">
                <a:solidFill>
                  <a:srgbClr val="363636"/>
                </a:solidFill>
                <a:latin typeface="Raleway Bold"/>
                <a:ea typeface="Raleway Bold"/>
                <a:cs typeface="Raleway Bold"/>
                <a:sym typeface="Raleway Bold"/>
              </a:rPr>
              <a:t>BIH</a:t>
            </a:r>
            <a:r>
              <a:rPr lang="en-US" b="true" sz="2572" strike="noStrike" u="none">
                <a:solidFill>
                  <a:srgbClr val="363636"/>
                </a:solidFill>
                <a:latin typeface="Raleway Bold"/>
                <a:ea typeface="Raleway Bold"/>
                <a:cs typeface="Raleway Bold"/>
                <a:sym typeface="Raleway Bold"/>
              </a:rPr>
              <a:t> </a:t>
            </a:r>
            <a:r>
              <a:rPr lang="en-US" b="true" sz="2572" strike="noStrike" u="none">
                <a:solidFill>
                  <a:srgbClr val="363636"/>
                </a:solidFill>
                <a:latin typeface="Raleway Bold"/>
                <a:ea typeface="Raleway Bold"/>
                <a:cs typeface="Raleway Bold"/>
                <a:sym typeface="Raleway Bold"/>
              </a:rPr>
              <a:t>L</a:t>
            </a:r>
            <a:r>
              <a:rPr lang="en-US" b="true" sz="2572" strike="noStrike" u="none">
                <a:solidFill>
                  <a:srgbClr val="363636"/>
                </a:solidFill>
                <a:latin typeface="Raleway Bold"/>
                <a:ea typeface="Raleway Bold"/>
                <a:cs typeface="Raleway Bold"/>
                <a:sym typeface="Raleway Bold"/>
              </a:rPr>
              <a:t>U</a:t>
            </a:r>
            <a:r>
              <a:rPr lang="en-US" b="true" sz="2572" strike="noStrike" u="none">
                <a:solidFill>
                  <a:srgbClr val="363636"/>
                </a:solidFill>
                <a:latin typeface="Raleway Bold"/>
                <a:ea typeface="Raleway Bold"/>
                <a:cs typeface="Raleway Bold"/>
                <a:sym typeface="Raleway Bold"/>
              </a:rPr>
              <a:t>A</a:t>
            </a:r>
            <a:r>
              <a:rPr lang="en-US" b="true" sz="2572" strike="noStrike" u="none">
                <a:solidFill>
                  <a:srgbClr val="363636"/>
                </a:solidFill>
                <a:latin typeface="Raleway Bold"/>
                <a:ea typeface="Raleway Bold"/>
                <a:cs typeface="Raleway Bold"/>
                <a:sym typeface="Raleway Bold"/>
              </a:rPr>
              <a:t>S</a:t>
            </a:r>
          </a:p>
        </p:txBody>
      </p:sp>
      <p:sp>
        <p:nvSpPr>
          <p:cNvPr name="TextBox 23" id="23"/>
          <p:cNvSpPr txBox="true"/>
          <p:nvPr/>
        </p:nvSpPr>
        <p:spPr>
          <a:xfrm rot="0">
            <a:off x="10660724" y="5841354"/>
            <a:ext cx="5844825" cy="739775"/>
          </a:xfrm>
          <a:prstGeom prst="rect">
            <a:avLst/>
          </a:prstGeom>
        </p:spPr>
        <p:txBody>
          <a:bodyPr anchor="t" rtlCol="false" tIns="0" lIns="0" bIns="0" rIns="0">
            <a:spAutoFit/>
          </a:bodyPr>
          <a:lstStyle/>
          <a:p>
            <a:pPr algn="just">
              <a:lnSpc>
                <a:spcPts val="2874"/>
              </a:lnSpc>
            </a:pPr>
            <a:r>
              <a:rPr lang="en-US" sz="2499">
                <a:solidFill>
                  <a:srgbClr val="FFFFFF"/>
                </a:solidFill>
                <a:latin typeface="Raleway"/>
                <a:ea typeface="Raleway"/>
                <a:cs typeface="Raleway"/>
                <a:sym typeface="Raleway"/>
              </a:rPr>
              <a:t>masyarakat dan UMKM dapat mengirim barang dengan biaya terjangkau</a:t>
            </a:r>
          </a:p>
        </p:txBody>
      </p:sp>
      <p:grpSp>
        <p:nvGrpSpPr>
          <p:cNvPr name="Group 24" id="24"/>
          <p:cNvGrpSpPr/>
          <p:nvPr/>
        </p:nvGrpSpPr>
        <p:grpSpPr>
          <a:xfrm rot="-13026">
            <a:off x="6289282" y="7349778"/>
            <a:ext cx="4088755" cy="922847"/>
            <a:chOff x="0" y="0"/>
            <a:chExt cx="1306687" cy="294924"/>
          </a:xfrm>
        </p:grpSpPr>
        <p:sp>
          <p:nvSpPr>
            <p:cNvPr name="Freeform 25" id="25"/>
            <p:cNvSpPr/>
            <p:nvPr/>
          </p:nvSpPr>
          <p:spPr>
            <a:xfrm flipH="false" flipV="false" rot="0">
              <a:off x="0" y="0"/>
              <a:ext cx="1306687" cy="294924"/>
            </a:xfrm>
            <a:custGeom>
              <a:avLst/>
              <a:gdLst/>
              <a:ahLst/>
              <a:cxnLst/>
              <a:rect r="r" b="b" t="t" l="l"/>
              <a:pathLst>
                <a:path h="294924" w="1306687">
                  <a:moveTo>
                    <a:pt x="0" y="0"/>
                  </a:moveTo>
                  <a:lnTo>
                    <a:pt x="1306687" y="0"/>
                  </a:lnTo>
                  <a:lnTo>
                    <a:pt x="1306687" y="294924"/>
                  </a:lnTo>
                  <a:lnTo>
                    <a:pt x="0" y="294924"/>
                  </a:lnTo>
                  <a:close/>
                </a:path>
              </a:pathLst>
            </a:custGeom>
            <a:solidFill>
              <a:srgbClr val="FFCB57"/>
            </a:solidFill>
          </p:spPr>
        </p:sp>
        <p:sp>
          <p:nvSpPr>
            <p:cNvPr name="TextBox 26" id="26"/>
            <p:cNvSpPr txBox="true"/>
            <p:nvPr/>
          </p:nvSpPr>
          <p:spPr>
            <a:xfrm>
              <a:off x="0" y="-57150"/>
              <a:ext cx="1306687" cy="352074"/>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13026">
            <a:off x="6723405" y="7428568"/>
            <a:ext cx="3434945" cy="765267"/>
          </a:xfrm>
          <a:prstGeom prst="rect">
            <a:avLst/>
          </a:prstGeom>
        </p:spPr>
        <p:txBody>
          <a:bodyPr anchor="t" rtlCol="false" tIns="0" lIns="0" bIns="0" rIns="0">
            <a:spAutoFit/>
          </a:bodyPr>
          <a:lstStyle/>
          <a:p>
            <a:pPr algn="ctr" marL="0" indent="0" lvl="0">
              <a:lnSpc>
                <a:spcPts val="3061"/>
              </a:lnSpc>
              <a:spcBef>
                <a:spcPct val="0"/>
              </a:spcBef>
            </a:pPr>
            <a:r>
              <a:rPr lang="en-US" b="true" sz="2572">
                <a:solidFill>
                  <a:srgbClr val="363636"/>
                </a:solidFill>
                <a:latin typeface="Raleway Bold"/>
                <a:ea typeface="Raleway Bold"/>
                <a:cs typeface="Raleway Bold"/>
                <a:sym typeface="Raleway Bold"/>
              </a:rPr>
              <a:t>P</a:t>
            </a:r>
            <a:r>
              <a:rPr lang="en-US" b="true" sz="2572" strike="noStrike" u="none">
                <a:solidFill>
                  <a:srgbClr val="363636"/>
                </a:solidFill>
                <a:latin typeface="Raleway Bold"/>
                <a:ea typeface="Raleway Bold"/>
                <a:cs typeface="Raleway Bold"/>
                <a:sym typeface="Raleway Bold"/>
              </a:rPr>
              <a:t>E</a:t>
            </a:r>
            <a:r>
              <a:rPr lang="en-US" b="true" sz="2572" strike="noStrike" u="none">
                <a:solidFill>
                  <a:srgbClr val="363636"/>
                </a:solidFill>
                <a:latin typeface="Raleway Bold"/>
                <a:ea typeface="Raleway Bold"/>
                <a:cs typeface="Raleway Bold"/>
                <a:sym typeface="Raleway Bold"/>
              </a:rPr>
              <a:t>M</a:t>
            </a:r>
            <a:r>
              <a:rPr lang="en-US" b="true" sz="2572" strike="noStrike" u="none">
                <a:solidFill>
                  <a:srgbClr val="363636"/>
                </a:solidFill>
                <a:latin typeface="Raleway Bold"/>
                <a:ea typeface="Raleway Bold"/>
                <a:cs typeface="Raleway Bold"/>
                <a:sym typeface="Raleway Bold"/>
              </a:rPr>
              <a:t>E</a:t>
            </a:r>
            <a:r>
              <a:rPr lang="en-US" b="true" sz="2572" strike="noStrike" u="none">
                <a:solidFill>
                  <a:srgbClr val="363636"/>
                </a:solidFill>
                <a:latin typeface="Raleway Bold"/>
                <a:ea typeface="Raleway Bold"/>
                <a:cs typeface="Raleway Bold"/>
                <a:sym typeface="Raleway Bold"/>
              </a:rPr>
              <a:t>RA</a:t>
            </a:r>
            <a:r>
              <a:rPr lang="en-US" b="true" sz="2572" strike="noStrike" u="none">
                <a:solidFill>
                  <a:srgbClr val="363636"/>
                </a:solidFill>
                <a:latin typeface="Raleway Bold"/>
                <a:ea typeface="Raleway Bold"/>
                <a:cs typeface="Raleway Bold"/>
                <a:sym typeface="Raleway Bold"/>
              </a:rPr>
              <a:t>T</a:t>
            </a:r>
            <a:r>
              <a:rPr lang="en-US" b="true" sz="2572" strike="noStrike" u="none">
                <a:solidFill>
                  <a:srgbClr val="363636"/>
                </a:solidFill>
                <a:latin typeface="Raleway Bold"/>
                <a:ea typeface="Raleway Bold"/>
                <a:cs typeface="Raleway Bold"/>
                <a:sym typeface="Raleway Bold"/>
              </a:rPr>
              <a:t>AAN DISTRIBUSI</a:t>
            </a:r>
          </a:p>
        </p:txBody>
      </p:sp>
      <p:sp>
        <p:nvSpPr>
          <p:cNvPr name="TextBox 28" id="28"/>
          <p:cNvSpPr txBox="true"/>
          <p:nvPr/>
        </p:nvSpPr>
        <p:spPr>
          <a:xfrm rot="0">
            <a:off x="10690099" y="7351560"/>
            <a:ext cx="5359702" cy="749935"/>
          </a:xfrm>
          <a:prstGeom prst="rect">
            <a:avLst/>
          </a:prstGeom>
        </p:spPr>
        <p:txBody>
          <a:bodyPr anchor="t" rtlCol="false" tIns="0" lIns="0" bIns="0" rIns="0">
            <a:spAutoFit/>
          </a:bodyPr>
          <a:lstStyle/>
          <a:p>
            <a:pPr algn="just">
              <a:lnSpc>
                <a:spcPts val="2989"/>
              </a:lnSpc>
            </a:pPr>
            <a:r>
              <a:rPr lang="en-US" sz="2599">
                <a:solidFill>
                  <a:srgbClr val="FFFFFF"/>
                </a:solidFill>
                <a:latin typeface="Raleway"/>
                <a:ea typeface="Raleway"/>
                <a:cs typeface="Raleway"/>
                <a:sym typeface="Raleway"/>
              </a:rPr>
              <a:t>mendukung konektivitas logistik dan pertumbuhan ekonomi daerah</a:t>
            </a:r>
          </a:p>
        </p:txBody>
      </p:sp>
      <p:sp>
        <p:nvSpPr>
          <p:cNvPr name="TextBox 29" id="29"/>
          <p:cNvSpPr txBox="true"/>
          <p:nvPr/>
        </p:nvSpPr>
        <p:spPr>
          <a:xfrm rot="0">
            <a:off x="2991543" y="9080469"/>
            <a:ext cx="12304915" cy="437615"/>
          </a:xfrm>
          <a:prstGeom prst="rect">
            <a:avLst/>
          </a:prstGeom>
        </p:spPr>
        <p:txBody>
          <a:bodyPr anchor="t" rtlCol="false" tIns="0" lIns="0" bIns="0" rIns="0">
            <a:spAutoFit/>
          </a:bodyPr>
          <a:lstStyle/>
          <a:p>
            <a:pPr algn="ctr">
              <a:lnSpc>
                <a:spcPts val="3353"/>
              </a:lnSpc>
            </a:pPr>
            <a:r>
              <a:rPr lang="en-US" sz="2915">
                <a:solidFill>
                  <a:srgbClr val="FFFFFF"/>
                </a:solidFill>
                <a:latin typeface="Raleway"/>
                <a:ea typeface="Raleway"/>
                <a:cs typeface="Raleway"/>
                <a:sym typeface="Raleway"/>
              </a:rPr>
              <a:t>The journey doesn’t end at delivery — it ends with accessibility.</a:t>
            </a:r>
          </a:p>
        </p:txBody>
      </p:sp>
      <p:sp>
        <p:nvSpPr>
          <p:cNvPr name="AutoShape 30" id="30"/>
          <p:cNvSpPr/>
          <p:nvPr/>
        </p:nvSpPr>
        <p:spPr>
          <a:xfrm>
            <a:off x="545134" y="9812252"/>
            <a:ext cx="17197731" cy="0"/>
          </a:xfrm>
          <a:prstGeom prst="line">
            <a:avLst/>
          </a:prstGeom>
          <a:ln cap="flat" w="19050">
            <a:solidFill>
              <a:srgbClr val="FFFFFF"/>
            </a:solidFill>
            <a:prstDash val="solid"/>
            <a:headEnd type="none" len="sm" w="sm"/>
            <a:tailEnd type="none" len="sm" w="sm"/>
          </a:ln>
        </p:spPr>
      </p:sp>
      <p:sp>
        <p:nvSpPr>
          <p:cNvPr name="Freeform 31" id="31"/>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685457"/>
            <a:ext cx="12309069" cy="6493034"/>
          </a:xfrm>
          <a:custGeom>
            <a:avLst/>
            <a:gdLst/>
            <a:ahLst/>
            <a:cxnLst/>
            <a:rect r="r" b="b" t="t" l="l"/>
            <a:pathLst>
              <a:path h="6493034" w="12309069">
                <a:moveTo>
                  <a:pt x="0" y="0"/>
                </a:moveTo>
                <a:lnTo>
                  <a:pt x="12309069" y="0"/>
                </a:lnTo>
                <a:lnTo>
                  <a:pt x="12309069" y="6493034"/>
                </a:lnTo>
                <a:lnTo>
                  <a:pt x="0" y="64930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964105" y="1038225"/>
            <a:ext cx="17197731" cy="0"/>
          </a:xfrm>
          <a:prstGeom prst="line">
            <a:avLst/>
          </a:prstGeom>
          <a:ln cap="flat" w="19050">
            <a:solidFill>
              <a:srgbClr val="FFFFFF"/>
            </a:solidFill>
            <a:prstDash val="solid"/>
            <a:headEnd type="none" len="sm" w="sm"/>
            <a:tailEnd type="none" len="sm" w="sm"/>
          </a:ln>
        </p:spPr>
      </p:sp>
      <p:sp>
        <p:nvSpPr>
          <p:cNvPr name="AutoShape 4" id="4"/>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6154535" y="4021843"/>
            <a:ext cx="2226156" cy="2159371"/>
          </a:xfrm>
          <a:custGeom>
            <a:avLst/>
            <a:gdLst/>
            <a:ahLst/>
            <a:cxnLst/>
            <a:rect r="r" b="b" t="t" l="l"/>
            <a:pathLst>
              <a:path h="2159371" w="2226156">
                <a:moveTo>
                  <a:pt x="0" y="0"/>
                </a:moveTo>
                <a:lnTo>
                  <a:pt x="2226156" y="0"/>
                </a:lnTo>
                <a:lnTo>
                  <a:pt x="2226156" y="2159371"/>
                </a:lnTo>
                <a:lnTo>
                  <a:pt x="0" y="2159371"/>
                </a:lnTo>
                <a:lnTo>
                  <a:pt x="0" y="0"/>
                </a:lnTo>
                <a:close/>
              </a:path>
            </a:pathLst>
          </a:custGeom>
          <a:blipFill>
            <a:blip r:embed="rId4"/>
            <a:stretch>
              <a:fillRect l="0" t="0" r="0" b="0"/>
            </a:stretch>
          </a:blipFill>
        </p:spPr>
      </p:sp>
      <p:sp>
        <p:nvSpPr>
          <p:cNvPr name="Freeform 6" id="6"/>
          <p:cNvSpPr/>
          <p:nvPr/>
        </p:nvSpPr>
        <p:spPr>
          <a:xfrm flipH="false" flipV="false" rot="0">
            <a:off x="13931710" y="3922834"/>
            <a:ext cx="2257201" cy="2357390"/>
          </a:xfrm>
          <a:custGeom>
            <a:avLst/>
            <a:gdLst/>
            <a:ahLst/>
            <a:cxnLst/>
            <a:rect r="r" b="b" t="t" l="l"/>
            <a:pathLst>
              <a:path h="2357390" w="2257201">
                <a:moveTo>
                  <a:pt x="0" y="0"/>
                </a:moveTo>
                <a:lnTo>
                  <a:pt x="2257201" y="0"/>
                </a:lnTo>
                <a:lnTo>
                  <a:pt x="2257201" y="2357390"/>
                </a:lnTo>
                <a:lnTo>
                  <a:pt x="0" y="2357390"/>
                </a:lnTo>
                <a:lnTo>
                  <a:pt x="0" y="0"/>
                </a:lnTo>
                <a:close/>
              </a:path>
            </a:pathLst>
          </a:custGeom>
          <a:blipFill>
            <a:blip r:embed="rId5"/>
            <a:stretch>
              <a:fillRect l="0" t="0" r="0" b="0"/>
            </a:stretch>
          </a:blipFill>
        </p:spPr>
      </p:sp>
      <p:sp>
        <p:nvSpPr>
          <p:cNvPr name="Freeform 7" id="7"/>
          <p:cNvSpPr/>
          <p:nvPr/>
        </p:nvSpPr>
        <p:spPr>
          <a:xfrm flipH="false" flipV="false" rot="0">
            <a:off x="9738017" y="4021843"/>
            <a:ext cx="2836367" cy="2283275"/>
          </a:xfrm>
          <a:custGeom>
            <a:avLst/>
            <a:gdLst/>
            <a:ahLst/>
            <a:cxnLst/>
            <a:rect r="r" b="b" t="t" l="l"/>
            <a:pathLst>
              <a:path h="2283275" w="2836367">
                <a:moveTo>
                  <a:pt x="0" y="0"/>
                </a:moveTo>
                <a:lnTo>
                  <a:pt x="2836367" y="0"/>
                </a:lnTo>
                <a:lnTo>
                  <a:pt x="2836367" y="2283275"/>
                </a:lnTo>
                <a:lnTo>
                  <a:pt x="0" y="2283275"/>
                </a:lnTo>
                <a:lnTo>
                  <a:pt x="0" y="0"/>
                </a:lnTo>
                <a:close/>
              </a:path>
            </a:pathLst>
          </a:custGeom>
          <a:blipFill>
            <a:blip r:embed="rId6"/>
            <a:stretch>
              <a:fillRect l="0" t="0" r="0" b="0"/>
            </a:stretch>
          </a:blipFill>
        </p:spPr>
      </p:sp>
      <p:sp>
        <p:nvSpPr>
          <p:cNvPr name="Freeform 8" id="8"/>
          <p:cNvSpPr/>
          <p:nvPr/>
        </p:nvSpPr>
        <p:spPr>
          <a:xfrm flipH="false" flipV="false" rot="0">
            <a:off x="1964105" y="3922834"/>
            <a:ext cx="2396160" cy="2258381"/>
          </a:xfrm>
          <a:custGeom>
            <a:avLst/>
            <a:gdLst/>
            <a:ahLst/>
            <a:cxnLst/>
            <a:rect r="r" b="b" t="t" l="l"/>
            <a:pathLst>
              <a:path h="2258381" w="2396160">
                <a:moveTo>
                  <a:pt x="0" y="0"/>
                </a:moveTo>
                <a:lnTo>
                  <a:pt x="2396160" y="0"/>
                </a:lnTo>
                <a:lnTo>
                  <a:pt x="2396160" y="2258380"/>
                </a:lnTo>
                <a:lnTo>
                  <a:pt x="0" y="2258380"/>
                </a:lnTo>
                <a:lnTo>
                  <a:pt x="0" y="0"/>
                </a:lnTo>
                <a:close/>
              </a:path>
            </a:pathLst>
          </a:custGeom>
          <a:blipFill>
            <a:blip r:embed="rId7"/>
            <a:stretch>
              <a:fillRect l="0" t="0" r="0" b="0"/>
            </a:stretch>
          </a:blipFill>
        </p:spPr>
      </p:sp>
      <p:sp>
        <p:nvSpPr>
          <p:cNvPr name="TextBox 9" id="9"/>
          <p:cNvSpPr txBox="true"/>
          <p:nvPr/>
        </p:nvSpPr>
        <p:spPr>
          <a:xfrm rot="0">
            <a:off x="6476447" y="1991138"/>
            <a:ext cx="5335107" cy="1325871"/>
          </a:xfrm>
          <a:prstGeom prst="rect">
            <a:avLst/>
          </a:prstGeom>
        </p:spPr>
        <p:txBody>
          <a:bodyPr anchor="t" rtlCol="false" tIns="0" lIns="0" bIns="0" rIns="0">
            <a:spAutoFit/>
          </a:bodyPr>
          <a:lstStyle/>
          <a:p>
            <a:pPr algn="ctr">
              <a:lnSpc>
                <a:spcPts val="8009"/>
              </a:lnSpc>
            </a:pPr>
            <a:r>
              <a:rPr lang="en-US" b="true" sz="8999">
                <a:solidFill>
                  <a:srgbClr val="FFFFFF"/>
                </a:solidFill>
                <a:latin typeface="Heading Now 31-38 Bold"/>
                <a:ea typeface="Heading Now 31-38 Bold"/>
                <a:cs typeface="Heading Now 31-38 Bold"/>
                <a:sym typeface="Heading Now 31-38 Bold"/>
              </a:rPr>
              <a:t>KESIMPULAN</a:t>
            </a:r>
          </a:p>
        </p:txBody>
      </p:sp>
      <p:sp>
        <p:nvSpPr>
          <p:cNvPr name="TextBox 10" id="10"/>
          <p:cNvSpPr txBox="true"/>
          <p:nvPr/>
        </p:nvSpPr>
        <p:spPr>
          <a:xfrm rot="0">
            <a:off x="1162664" y="6717936"/>
            <a:ext cx="3999041" cy="2184400"/>
          </a:xfrm>
          <a:prstGeom prst="rect">
            <a:avLst/>
          </a:prstGeom>
        </p:spPr>
        <p:txBody>
          <a:bodyPr anchor="t" rtlCol="false" tIns="0" lIns="0" bIns="0" rIns="0">
            <a:spAutoFit/>
          </a:bodyPr>
          <a:lstStyle/>
          <a:p>
            <a:pPr algn="ctr">
              <a:lnSpc>
                <a:spcPts val="3499"/>
              </a:lnSpc>
            </a:pPr>
            <a:r>
              <a:rPr lang="en-US" sz="2499">
                <a:solidFill>
                  <a:srgbClr val="FFFFFF"/>
                </a:solidFill>
                <a:latin typeface="Raleway"/>
                <a:ea typeface="Raleway"/>
                <a:cs typeface="Raleway"/>
                <a:sym typeface="Raleway"/>
              </a:rPr>
              <a:t>Keberhasilan pengiriman bukan hanya tentang kecepatan, tetapi juga tentang pengalaman.</a:t>
            </a:r>
          </a:p>
          <a:p>
            <a:pPr algn="ctr">
              <a:lnSpc>
                <a:spcPts val="3499"/>
              </a:lnSpc>
              <a:spcBef>
                <a:spcPct val="0"/>
              </a:spcBef>
            </a:pPr>
          </a:p>
        </p:txBody>
      </p:sp>
      <p:sp>
        <p:nvSpPr>
          <p:cNvPr name="TextBox 11" id="11"/>
          <p:cNvSpPr txBox="true"/>
          <p:nvPr/>
        </p:nvSpPr>
        <p:spPr>
          <a:xfrm rot="0">
            <a:off x="5816157" y="6717936"/>
            <a:ext cx="3155249" cy="869950"/>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Raleway"/>
                <a:ea typeface="Raleway"/>
                <a:cs typeface="Raleway"/>
                <a:sym typeface="Raleway"/>
              </a:rPr>
              <a:t>Setiap pengiriman adalah sebuah janji.</a:t>
            </a:r>
          </a:p>
        </p:txBody>
      </p:sp>
      <p:sp>
        <p:nvSpPr>
          <p:cNvPr name="TextBox 12" id="12"/>
          <p:cNvSpPr txBox="true"/>
          <p:nvPr/>
        </p:nvSpPr>
        <p:spPr>
          <a:xfrm rot="0">
            <a:off x="9387759" y="6717936"/>
            <a:ext cx="3673031" cy="1308100"/>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Raleway"/>
                <a:ea typeface="Raleway"/>
                <a:cs typeface="Raleway"/>
                <a:sym typeface="Raleway"/>
              </a:rPr>
              <a:t>Berinvestasi pada sumber daya manusia, proses, dan alat.</a:t>
            </a:r>
          </a:p>
        </p:txBody>
      </p:sp>
      <p:sp>
        <p:nvSpPr>
          <p:cNvPr name="TextBox 13" id="13"/>
          <p:cNvSpPr txBox="true"/>
          <p:nvPr/>
        </p:nvSpPr>
        <p:spPr>
          <a:xfrm rot="0">
            <a:off x="13260259" y="6717936"/>
            <a:ext cx="3999041" cy="1308100"/>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Raleway"/>
                <a:ea typeface="Raleway"/>
                <a:cs typeface="Raleway"/>
                <a:sym typeface="Raleway"/>
              </a:rPr>
              <a:t>Layanan yang luar biasa mengubah pelanggan menjadi duta merek.</a:t>
            </a:r>
          </a:p>
        </p:txBody>
      </p:sp>
      <p:sp>
        <p:nvSpPr>
          <p:cNvPr name="Freeform 14" id="14"/>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8"/>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1722788"/>
            <a:ext cx="12309069" cy="6493034"/>
          </a:xfrm>
          <a:custGeom>
            <a:avLst/>
            <a:gdLst/>
            <a:ahLst/>
            <a:cxnLst/>
            <a:rect r="r" b="b" t="t" l="l"/>
            <a:pathLst>
              <a:path h="6493034" w="12309069">
                <a:moveTo>
                  <a:pt x="0" y="0"/>
                </a:moveTo>
                <a:lnTo>
                  <a:pt x="12309069" y="0"/>
                </a:lnTo>
                <a:lnTo>
                  <a:pt x="12309069" y="6493035"/>
                </a:lnTo>
                <a:lnTo>
                  <a:pt x="0" y="6493035"/>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453184" y="5789207"/>
            <a:ext cx="724508" cy="728149"/>
          </a:xfrm>
          <a:custGeom>
            <a:avLst/>
            <a:gdLst/>
            <a:ahLst/>
            <a:cxnLst/>
            <a:rect r="r" b="b" t="t" l="l"/>
            <a:pathLst>
              <a:path h="728149" w="724508">
                <a:moveTo>
                  <a:pt x="0" y="0"/>
                </a:moveTo>
                <a:lnTo>
                  <a:pt x="724509" y="0"/>
                </a:lnTo>
                <a:lnTo>
                  <a:pt x="724509" y="728149"/>
                </a:lnTo>
                <a:lnTo>
                  <a:pt x="0" y="728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25307" y="5789207"/>
            <a:ext cx="724205" cy="728149"/>
          </a:xfrm>
          <a:custGeom>
            <a:avLst/>
            <a:gdLst/>
            <a:ahLst/>
            <a:cxnLst/>
            <a:rect r="r" b="b" t="t" l="l"/>
            <a:pathLst>
              <a:path h="728149" w="724205">
                <a:moveTo>
                  <a:pt x="0" y="0"/>
                </a:moveTo>
                <a:lnTo>
                  <a:pt x="724205" y="0"/>
                </a:lnTo>
                <a:lnTo>
                  <a:pt x="724205" y="728149"/>
                </a:lnTo>
                <a:lnTo>
                  <a:pt x="0" y="7281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345440" y="5789207"/>
            <a:ext cx="724508" cy="728149"/>
          </a:xfrm>
          <a:custGeom>
            <a:avLst/>
            <a:gdLst/>
            <a:ahLst/>
            <a:cxnLst/>
            <a:rect r="r" b="b" t="t" l="l"/>
            <a:pathLst>
              <a:path h="728149" w="724508">
                <a:moveTo>
                  <a:pt x="0" y="0"/>
                </a:moveTo>
                <a:lnTo>
                  <a:pt x="724508" y="0"/>
                </a:lnTo>
                <a:lnTo>
                  <a:pt x="724508" y="728149"/>
                </a:lnTo>
                <a:lnTo>
                  <a:pt x="0" y="7281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089111" y="2298238"/>
            <a:ext cx="10906414" cy="3424337"/>
          </a:xfrm>
          <a:prstGeom prst="rect">
            <a:avLst/>
          </a:prstGeom>
        </p:spPr>
        <p:txBody>
          <a:bodyPr anchor="t" rtlCol="false" tIns="0" lIns="0" bIns="0" rIns="0">
            <a:spAutoFit/>
          </a:bodyPr>
          <a:lstStyle/>
          <a:p>
            <a:pPr algn="ctr">
              <a:lnSpc>
                <a:spcPts val="20780"/>
              </a:lnSpc>
            </a:pPr>
            <a:r>
              <a:rPr lang="en-US" b="true" sz="23348">
                <a:solidFill>
                  <a:srgbClr val="FFFFFF"/>
                </a:solidFill>
                <a:latin typeface="Heading Now 31-38 Bold"/>
                <a:ea typeface="Heading Now 31-38 Bold"/>
                <a:cs typeface="Heading Now 31-38 Bold"/>
                <a:sym typeface="Heading Now 31-38 Bold"/>
              </a:rPr>
              <a:t>TERIMA KASIH!</a:t>
            </a:r>
          </a:p>
        </p:txBody>
      </p:sp>
      <p:sp>
        <p:nvSpPr>
          <p:cNvPr name="TextBox 8" id="8"/>
          <p:cNvSpPr txBox="true"/>
          <p:nvPr/>
        </p:nvSpPr>
        <p:spPr>
          <a:xfrm rot="0">
            <a:off x="2701070" y="6882793"/>
            <a:ext cx="3999041" cy="431800"/>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Raleway"/>
                <a:ea typeface="Raleway"/>
                <a:cs typeface="Raleway"/>
                <a:sym typeface="Raleway"/>
              </a:rPr>
              <a:t>0851234577</a:t>
            </a:r>
          </a:p>
        </p:txBody>
      </p:sp>
      <p:sp>
        <p:nvSpPr>
          <p:cNvPr name="TextBox 9" id="9"/>
          <p:cNvSpPr txBox="true"/>
          <p:nvPr/>
        </p:nvSpPr>
        <p:spPr>
          <a:xfrm rot="0">
            <a:off x="6815918" y="6882793"/>
            <a:ext cx="3999041" cy="431800"/>
          </a:xfrm>
          <a:prstGeom prst="rect">
            <a:avLst/>
          </a:prstGeom>
        </p:spPr>
        <p:txBody>
          <a:bodyPr anchor="t" rtlCol="false" tIns="0" lIns="0" bIns="0" rIns="0">
            <a:spAutoFit/>
          </a:bodyPr>
          <a:lstStyle/>
          <a:p>
            <a:pPr algn="ctr">
              <a:lnSpc>
                <a:spcPts val="3499"/>
              </a:lnSpc>
              <a:spcBef>
                <a:spcPct val="0"/>
              </a:spcBef>
            </a:pPr>
            <a:r>
              <a:rPr lang="en-US" sz="2499" u="sng">
                <a:solidFill>
                  <a:srgbClr val="FFFFFF"/>
                </a:solidFill>
                <a:latin typeface="Raleway"/>
                <a:ea typeface="Raleway"/>
                <a:cs typeface="Raleway"/>
                <a:sym typeface="Raleway"/>
                <a:hlinkClick r:id="rId10" tooltip="https://tiptipin7.wordpress.com"/>
              </a:rPr>
              <a:t>www.TipTipIn.com</a:t>
            </a:r>
          </a:p>
        </p:txBody>
      </p:sp>
      <p:sp>
        <p:nvSpPr>
          <p:cNvPr name="TextBox 10" id="10"/>
          <p:cNvSpPr txBox="true"/>
          <p:nvPr/>
        </p:nvSpPr>
        <p:spPr>
          <a:xfrm rot="0">
            <a:off x="11587889" y="6882793"/>
            <a:ext cx="3999041" cy="431800"/>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Raleway"/>
                <a:ea typeface="Raleway"/>
                <a:cs typeface="Raleway"/>
                <a:sym typeface="Raleway"/>
              </a:rPr>
              <a:t>TipTipin@gmail.com</a:t>
            </a:r>
          </a:p>
        </p:txBody>
      </p:sp>
      <p:sp>
        <p:nvSpPr>
          <p:cNvPr name="TextBox 11" id="11"/>
          <p:cNvSpPr txBox="true"/>
          <p:nvPr/>
        </p:nvSpPr>
        <p:spPr>
          <a:xfrm rot="0">
            <a:off x="5395036" y="8158673"/>
            <a:ext cx="8294565" cy="431784"/>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Let’s deliver faster, better, and with heart — every day.</a:t>
            </a:r>
          </a:p>
        </p:txBody>
      </p:sp>
      <p:sp>
        <p:nvSpPr>
          <p:cNvPr name="Freeform 12" id="12"/>
          <p:cNvSpPr/>
          <p:nvPr/>
        </p:nvSpPr>
        <p:spPr>
          <a:xfrm flipH="false" flipV="false" rot="0">
            <a:off x="14775919" y="103311"/>
            <a:ext cx="1918616" cy="1675324"/>
          </a:xfrm>
          <a:custGeom>
            <a:avLst/>
            <a:gdLst/>
            <a:ahLst/>
            <a:cxnLst/>
            <a:rect r="r" b="b" t="t" l="l"/>
            <a:pathLst>
              <a:path h="1675324" w="1918616">
                <a:moveTo>
                  <a:pt x="0" y="0"/>
                </a:moveTo>
                <a:lnTo>
                  <a:pt x="1918616" y="0"/>
                </a:lnTo>
                <a:lnTo>
                  <a:pt x="1918616" y="1675325"/>
                </a:lnTo>
                <a:lnTo>
                  <a:pt x="0" y="1675325"/>
                </a:lnTo>
                <a:lnTo>
                  <a:pt x="0" y="0"/>
                </a:lnTo>
                <a:close/>
              </a:path>
            </a:pathLst>
          </a:custGeom>
          <a:blipFill>
            <a:blip r:embed="rId11"/>
            <a:stretch>
              <a:fillRect l="-49348" t="-66113" r="-54001" b="-6676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0" y="-5570195"/>
            <a:ext cx="16632501" cy="8773644"/>
          </a:xfrm>
          <a:custGeom>
            <a:avLst/>
            <a:gdLst/>
            <a:ahLst/>
            <a:cxnLst/>
            <a:rect r="r" b="b" t="t" l="l"/>
            <a:pathLst>
              <a:path h="8773644" w="16632501">
                <a:moveTo>
                  <a:pt x="0" y="0"/>
                </a:moveTo>
                <a:lnTo>
                  <a:pt x="16632501" y="0"/>
                </a:lnTo>
                <a:lnTo>
                  <a:pt x="16632501" y="8773644"/>
                </a:lnTo>
                <a:lnTo>
                  <a:pt x="0" y="877364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6585753" y="3426601"/>
            <a:ext cx="870932" cy="870932"/>
            <a:chOff x="0" y="0"/>
            <a:chExt cx="207300" cy="207300"/>
          </a:xfrm>
        </p:grpSpPr>
        <p:sp>
          <p:nvSpPr>
            <p:cNvPr name="Freeform 5" id="5"/>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6" id="6"/>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7" id="7"/>
          <p:cNvSpPr txBox="true"/>
          <p:nvPr/>
        </p:nvSpPr>
        <p:spPr>
          <a:xfrm rot="0">
            <a:off x="4689779" y="1077478"/>
            <a:ext cx="8908443" cy="1325871"/>
          </a:xfrm>
          <a:prstGeom prst="rect">
            <a:avLst/>
          </a:prstGeom>
        </p:spPr>
        <p:txBody>
          <a:bodyPr anchor="t" rtlCol="false" tIns="0" lIns="0" bIns="0" rIns="0">
            <a:spAutoFit/>
          </a:bodyPr>
          <a:lstStyle/>
          <a:p>
            <a:pPr algn="l">
              <a:lnSpc>
                <a:spcPts val="8009"/>
              </a:lnSpc>
            </a:pPr>
            <a:r>
              <a:rPr lang="en-US" b="true" sz="8999" spc="791">
                <a:solidFill>
                  <a:srgbClr val="FFFFFF"/>
                </a:solidFill>
                <a:latin typeface="Heading Now 31-38 Bold"/>
                <a:ea typeface="Heading Now 31-38 Bold"/>
                <a:cs typeface="Heading Now 31-38 Bold"/>
                <a:sym typeface="Heading Now 31-38 Bold"/>
              </a:rPr>
              <a:t>PROJECT DELIVERABLES</a:t>
            </a:r>
          </a:p>
        </p:txBody>
      </p:sp>
      <p:sp>
        <p:nvSpPr>
          <p:cNvPr name="TextBox 8" id="8"/>
          <p:cNvSpPr txBox="true"/>
          <p:nvPr/>
        </p:nvSpPr>
        <p:spPr>
          <a:xfrm rot="0">
            <a:off x="6750104" y="3389963"/>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1</a:t>
            </a:r>
          </a:p>
        </p:txBody>
      </p:sp>
      <p:sp>
        <p:nvSpPr>
          <p:cNvPr name="TextBox 9" id="9"/>
          <p:cNvSpPr txBox="true"/>
          <p:nvPr/>
        </p:nvSpPr>
        <p:spPr>
          <a:xfrm rot="0">
            <a:off x="7850970" y="3359926"/>
            <a:ext cx="3880160" cy="966053"/>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Sistem akun pelanggan dan form pengiriman</a:t>
            </a:r>
          </a:p>
        </p:txBody>
      </p:sp>
      <p:grpSp>
        <p:nvGrpSpPr>
          <p:cNvPr name="Group 10" id="10"/>
          <p:cNvGrpSpPr/>
          <p:nvPr/>
        </p:nvGrpSpPr>
        <p:grpSpPr>
          <a:xfrm rot="0">
            <a:off x="12226431" y="3482290"/>
            <a:ext cx="870932" cy="870932"/>
            <a:chOff x="0" y="0"/>
            <a:chExt cx="207300" cy="207300"/>
          </a:xfrm>
        </p:grpSpPr>
        <p:sp>
          <p:nvSpPr>
            <p:cNvPr name="Freeform 11" id="11"/>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12" id="12"/>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13" id="13"/>
          <p:cNvSpPr txBox="true"/>
          <p:nvPr/>
        </p:nvSpPr>
        <p:spPr>
          <a:xfrm rot="0">
            <a:off x="12390782" y="3445651"/>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3</a:t>
            </a:r>
          </a:p>
        </p:txBody>
      </p:sp>
      <p:sp>
        <p:nvSpPr>
          <p:cNvPr name="TextBox 14" id="14"/>
          <p:cNvSpPr txBox="true"/>
          <p:nvPr/>
        </p:nvSpPr>
        <p:spPr>
          <a:xfrm rot="0">
            <a:off x="13432530" y="3415615"/>
            <a:ext cx="4119836" cy="966053"/>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Basis data status barang di setiap checkpoint</a:t>
            </a:r>
          </a:p>
        </p:txBody>
      </p:sp>
      <p:grpSp>
        <p:nvGrpSpPr>
          <p:cNvPr name="Group 15" id="15"/>
          <p:cNvGrpSpPr/>
          <p:nvPr/>
        </p:nvGrpSpPr>
        <p:grpSpPr>
          <a:xfrm rot="0">
            <a:off x="6585753" y="5153994"/>
            <a:ext cx="870932" cy="870932"/>
            <a:chOff x="0" y="0"/>
            <a:chExt cx="207300" cy="207300"/>
          </a:xfrm>
        </p:grpSpPr>
        <p:sp>
          <p:nvSpPr>
            <p:cNvPr name="Freeform 16" id="16"/>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17" id="17"/>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18" id="18"/>
          <p:cNvSpPr txBox="true"/>
          <p:nvPr/>
        </p:nvSpPr>
        <p:spPr>
          <a:xfrm rot="0">
            <a:off x="6750104" y="5117356"/>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2</a:t>
            </a:r>
          </a:p>
        </p:txBody>
      </p:sp>
      <p:sp>
        <p:nvSpPr>
          <p:cNvPr name="TextBox 19" id="19"/>
          <p:cNvSpPr txBox="true"/>
          <p:nvPr/>
        </p:nvSpPr>
        <p:spPr>
          <a:xfrm rot="0">
            <a:off x="7850970" y="5087319"/>
            <a:ext cx="3880160" cy="966053"/>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Sistem kode resi dan kode unik pengiriman</a:t>
            </a:r>
          </a:p>
        </p:txBody>
      </p:sp>
      <p:grpSp>
        <p:nvGrpSpPr>
          <p:cNvPr name="Group 20" id="20"/>
          <p:cNvGrpSpPr/>
          <p:nvPr/>
        </p:nvGrpSpPr>
        <p:grpSpPr>
          <a:xfrm rot="0">
            <a:off x="12226431" y="5209683"/>
            <a:ext cx="870932" cy="870932"/>
            <a:chOff x="0" y="0"/>
            <a:chExt cx="207300" cy="207300"/>
          </a:xfrm>
        </p:grpSpPr>
        <p:sp>
          <p:nvSpPr>
            <p:cNvPr name="Freeform 21" id="21"/>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2" id="22"/>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23" id="23"/>
          <p:cNvSpPr txBox="true"/>
          <p:nvPr/>
        </p:nvSpPr>
        <p:spPr>
          <a:xfrm rot="0">
            <a:off x="12390782" y="5173044"/>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4</a:t>
            </a:r>
          </a:p>
        </p:txBody>
      </p:sp>
      <p:sp>
        <p:nvSpPr>
          <p:cNvPr name="TextBox 24" id="24"/>
          <p:cNvSpPr txBox="true"/>
          <p:nvPr/>
        </p:nvSpPr>
        <p:spPr>
          <a:xfrm rot="0">
            <a:off x="13432530" y="5143008"/>
            <a:ext cx="4427675" cy="966053"/>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Dokumen SOP operasional pengiriman antarpulau</a:t>
            </a:r>
          </a:p>
        </p:txBody>
      </p:sp>
      <p:sp>
        <p:nvSpPr>
          <p:cNvPr name="TextBox 25" id="25"/>
          <p:cNvSpPr txBox="true"/>
          <p:nvPr/>
        </p:nvSpPr>
        <p:spPr>
          <a:xfrm rot="0">
            <a:off x="7292334" y="8421610"/>
            <a:ext cx="9773207" cy="43180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Raleway Bold"/>
                <a:ea typeface="Raleway Bold"/>
                <a:cs typeface="Raleway Bold"/>
                <a:sym typeface="Raleway Bold"/>
              </a:rPr>
              <a:t>The journey doesn’t end at delivery — it ends with accessibility.</a:t>
            </a:r>
          </a:p>
        </p:txBody>
      </p:sp>
      <p:grpSp>
        <p:nvGrpSpPr>
          <p:cNvPr name="Group 26" id="26"/>
          <p:cNvGrpSpPr/>
          <p:nvPr/>
        </p:nvGrpSpPr>
        <p:grpSpPr>
          <a:xfrm rot="0">
            <a:off x="6585753" y="6907664"/>
            <a:ext cx="870932" cy="870932"/>
            <a:chOff x="0" y="0"/>
            <a:chExt cx="207300" cy="207300"/>
          </a:xfrm>
        </p:grpSpPr>
        <p:sp>
          <p:nvSpPr>
            <p:cNvPr name="Freeform 27" id="27"/>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8" id="28"/>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29" id="29"/>
          <p:cNvSpPr txBox="true"/>
          <p:nvPr/>
        </p:nvSpPr>
        <p:spPr>
          <a:xfrm rot="0">
            <a:off x="6750104" y="6871025"/>
            <a:ext cx="542230" cy="921102"/>
          </a:xfrm>
          <a:prstGeom prst="rect">
            <a:avLst/>
          </a:prstGeom>
        </p:spPr>
        <p:txBody>
          <a:bodyPr anchor="t" rtlCol="false" tIns="0" lIns="0" bIns="0" rIns="0">
            <a:spAutoFit/>
          </a:bodyPr>
          <a:lstStyle/>
          <a:p>
            <a:pPr algn="ctr">
              <a:lnSpc>
                <a:spcPts val="5506"/>
              </a:lnSpc>
            </a:pPr>
            <a:r>
              <a:rPr lang="en-US" b="true" sz="6187">
                <a:solidFill>
                  <a:srgbClr val="363636"/>
                </a:solidFill>
                <a:latin typeface="Heading Now 31-38 Bold"/>
                <a:ea typeface="Heading Now 31-38 Bold"/>
                <a:cs typeface="Heading Now 31-38 Bold"/>
                <a:sym typeface="Heading Now 31-38 Bold"/>
              </a:rPr>
              <a:t>2</a:t>
            </a:r>
          </a:p>
        </p:txBody>
      </p:sp>
      <p:sp>
        <p:nvSpPr>
          <p:cNvPr name="TextBox 30" id="30"/>
          <p:cNvSpPr txBox="true"/>
          <p:nvPr/>
        </p:nvSpPr>
        <p:spPr>
          <a:xfrm rot="0">
            <a:off x="7850970" y="6850514"/>
            <a:ext cx="4539812" cy="922876"/>
          </a:xfrm>
          <a:prstGeom prst="rect">
            <a:avLst/>
          </a:prstGeom>
        </p:spPr>
        <p:txBody>
          <a:bodyPr anchor="t" rtlCol="false" tIns="0" lIns="0" bIns="0" rIns="0">
            <a:spAutoFit/>
          </a:bodyPr>
          <a:lstStyle/>
          <a:p>
            <a:pPr algn="l">
              <a:lnSpc>
                <a:spcPts val="3732"/>
              </a:lnSpc>
              <a:spcBef>
                <a:spcPct val="0"/>
              </a:spcBef>
            </a:pPr>
            <a:r>
              <a:rPr lang="en-US" sz="2666">
                <a:solidFill>
                  <a:srgbClr val="FFFFFF"/>
                </a:solidFill>
                <a:latin typeface="Raleway"/>
                <a:ea typeface="Raleway"/>
                <a:cs typeface="Raleway"/>
                <a:sym typeface="Raleway"/>
              </a:rPr>
              <a:t>Sistem tracking pengiriman berbasis website</a:t>
            </a:r>
          </a:p>
        </p:txBody>
      </p:sp>
      <p:sp>
        <p:nvSpPr>
          <p:cNvPr name="Freeform 31" id="31"/>
          <p:cNvSpPr/>
          <p:nvPr/>
        </p:nvSpPr>
        <p:spPr>
          <a:xfrm flipH="false" flipV="false" rot="0">
            <a:off x="16632501" y="292773"/>
            <a:ext cx="1119890" cy="1471855"/>
          </a:xfrm>
          <a:custGeom>
            <a:avLst/>
            <a:gdLst/>
            <a:ahLst/>
            <a:cxnLst/>
            <a:rect r="r" b="b" t="t" l="l"/>
            <a:pathLst>
              <a:path h="1471855" w="1119890">
                <a:moveTo>
                  <a:pt x="0" y="0"/>
                </a:moveTo>
                <a:lnTo>
                  <a:pt x="1119890" y="0"/>
                </a:lnTo>
                <a:lnTo>
                  <a:pt x="1119890" y="1471854"/>
                </a:lnTo>
                <a:lnTo>
                  <a:pt x="0" y="1471854"/>
                </a:lnTo>
                <a:lnTo>
                  <a:pt x="0" y="0"/>
                </a:lnTo>
                <a:close/>
              </a:path>
            </a:pathLst>
          </a:custGeom>
          <a:blipFill>
            <a:blip r:embed="rId4"/>
            <a:stretch>
              <a:fillRect l="0" t="0" r="0" b="0"/>
            </a:stretch>
          </a:blipFill>
        </p:spPr>
      </p:sp>
      <p:sp>
        <p:nvSpPr>
          <p:cNvPr name="Freeform 32" id="32"/>
          <p:cNvSpPr/>
          <p:nvPr/>
        </p:nvSpPr>
        <p:spPr>
          <a:xfrm flipH="false" flipV="false" rot="0">
            <a:off x="327042" y="2835846"/>
            <a:ext cx="6258711" cy="5465070"/>
          </a:xfrm>
          <a:custGeom>
            <a:avLst/>
            <a:gdLst/>
            <a:ahLst/>
            <a:cxnLst/>
            <a:rect r="r" b="b" t="t" l="l"/>
            <a:pathLst>
              <a:path h="5465070" w="6258711">
                <a:moveTo>
                  <a:pt x="0" y="0"/>
                </a:moveTo>
                <a:lnTo>
                  <a:pt x="6258711" y="0"/>
                </a:lnTo>
                <a:lnTo>
                  <a:pt x="6258711" y="5465071"/>
                </a:lnTo>
                <a:lnTo>
                  <a:pt x="0" y="5465071"/>
                </a:lnTo>
                <a:lnTo>
                  <a:pt x="0" y="0"/>
                </a:lnTo>
                <a:close/>
              </a:path>
            </a:pathLst>
          </a:custGeom>
          <a:blipFill>
            <a:blip r:embed="rId5"/>
            <a:stretch>
              <a:fillRect l="-49348" t="-66113" r="-54001" b="-6676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722657" y="607598"/>
            <a:ext cx="17197731" cy="9071803"/>
          </a:xfrm>
          <a:custGeom>
            <a:avLst/>
            <a:gdLst/>
            <a:ahLst/>
            <a:cxnLst/>
            <a:rect r="r" b="b" t="t" l="l"/>
            <a:pathLst>
              <a:path h="9071803" w="17197731">
                <a:moveTo>
                  <a:pt x="0" y="0"/>
                </a:moveTo>
                <a:lnTo>
                  <a:pt x="17197731" y="0"/>
                </a:lnTo>
                <a:lnTo>
                  <a:pt x="17197731" y="9071804"/>
                </a:lnTo>
                <a:lnTo>
                  <a:pt x="0" y="9071804"/>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545134" y="9669877"/>
            <a:ext cx="17197731"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2072704" y="1013662"/>
            <a:ext cx="14142592" cy="1325871"/>
          </a:xfrm>
          <a:prstGeom prst="rect">
            <a:avLst/>
          </a:prstGeom>
        </p:spPr>
        <p:txBody>
          <a:bodyPr anchor="t" rtlCol="false" tIns="0" lIns="0" bIns="0" rIns="0">
            <a:spAutoFit/>
          </a:bodyPr>
          <a:lstStyle/>
          <a:p>
            <a:pPr algn="ctr">
              <a:lnSpc>
                <a:spcPts val="8009"/>
              </a:lnSpc>
            </a:pPr>
            <a:r>
              <a:rPr lang="en-US" b="true" sz="8999" spc="638">
                <a:solidFill>
                  <a:srgbClr val="FFFFFF"/>
                </a:solidFill>
                <a:latin typeface="Heading Now 31-38 Bold"/>
                <a:ea typeface="Heading Now 31-38 Bold"/>
                <a:cs typeface="Heading Now 31-38 Bold"/>
                <a:sym typeface="Heading Now 31-38 Bold"/>
              </a:rPr>
              <a:t>WORK BREAKDOWN STRUCTURE (WBS)</a:t>
            </a:r>
          </a:p>
        </p:txBody>
      </p:sp>
      <p:sp>
        <p:nvSpPr>
          <p:cNvPr name="TextBox 5" id="5"/>
          <p:cNvSpPr txBox="true"/>
          <p:nvPr/>
        </p:nvSpPr>
        <p:spPr>
          <a:xfrm rot="0">
            <a:off x="2567848" y="8388350"/>
            <a:ext cx="13152304"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CB57"/>
                </a:solidFill>
                <a:latin typeface="Raleway Bold"/>
                <a:ea typeface="Raleway Bold"/>
                <a:cs typeface="Raleway Bold"/>
                <a:sym typeface="Raleway Bold"/>
              </a:rPr>
              <a:t>WBS digunakan sebagai dasar perencanaan, pengendalian ruang lingkup, jadwal, dan anggaran proyek yang terukur dan dapat dipantau progressnya</a:t>
            </a:r>
          </a:p>
        </p:txBody>
      </p:sp>
      <p:grpSp>
        <p:nvGrpSpPr>
          <p:cNvPr name="Group 6" id="6"/>
          <p:cNvGrpSpPr/>
          <p:nvPr/>
        </p:nvGrpSpPr>
        <p:grpSpPr>
          <a:xfrm rot="0">
            <a:off x="3107271" y="3290452"/>
            <a:ext cx="899259" cy="899259"/>
            <a:chOff x="0" y="0"/>
            <a:chExt cx="207300" cy="207300"/>
          </a:xfrm>
        </p:grpSpPr>
        <p:sp>
          <p:nvSpPr>
            <p:cNvPr name="Freeform 7" id="7"/>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8" id="8"/>
            <p:cNvSpPr txBox="true"/>
            <p:nvPr/>
          </p:nvSpPr>
          <p:spPr>
            <a:xfrm>
              <a:off x="0" y="19050"/>
              <a:ext cx="207300" cy="188250"/>
            </a:xfrm>
            <a:prstGeom prst="rect">
              <a:avLst/>
            </a:prstGeom>
          </p:spPr>
          <p:txBody>
            <a:bodyPr anchor="ctr" rtlCol="false" tIns="52452" lIns="52452" bIns="52452" rIns="52452"/>
            <a:lstStyle/>
            <a:p>
              <a:pPr algn="ctr">
                <a:lnSpc>
                  <a:spcPts val="2484"/>
                </a:lnSpc>
              </a:pPr>
            </a:p>
          </p:txBody>
        </p:sp>
      </p:grpSp>
      <p:sp>
        <p:nvSpPr>
          <p:cNvPr name="TextBox 9" id="9"/>
          <p:cNvSpPr txBox="true"/>
          <p:nvPr/>
        </p:nvSpPr>
        <p:spPr>
          <a:xfrm rot="0">
            <a:off x="3276968" y="3271052"/>
            <a:ext cx="559865" cy="935795"/>
          </a:xfrm>
          <a:prstGeom prst="rect">
            <a:avLst/>
          </a:prstGeom>
        </p:spPr>
        <p:txBody>
          <a:bodyPr anchor="t" rtlCol="false" tIns="0" lIns="0" bIns="0" rIns="0">
            <a:spAutoFit/>
          </a:bodyPr>
          <a:lstStyle/>
          <a:p>
            <a:pPr algn="ctr">
              <a:lnSpc>
                <a:spcPts val="5685"/>
              </a:lnSpc>
            </a:pPr>
            <a:r>
              <a:rPr lang="en-US" b="true" sz="6388">
                <a:solidFill>
                  <a:srgbClr val="FFFFFF"/>
                </a:solidFill>
                <a:latin typeface="Heading Now 31-38 Bold"/>
                <a:ea typeface="Heading Now 31-38 Bold"/>
                <a:cs typeface="Heading Now 31-38 Bold"/>
                <a:sym typeface="Heading Now 31-38 Bold"/>
              </a:rPr>
              <a:t>1</a:t>
            </a:r>
          </a:p>
        </p:txBody>
      </p:sp>
      <p:grpSp>
        <p:nvGrpSpPr>
          <p:cNvPr name="Group 10" id="10"/>
          <p:cNvGrpSpPr/>
          <p:nvPr/>
        </p:nvGrpSpPr>
        <p:grpSpPr>
          <a:xfrm rot="-13026">
            <a:off x="4708973" y="3284779"/>
            <a:ext cx="3665681" cy="915126"/>
            <a:chOff x="0" y="0"/>
            <a:chExt cx="1306304" cy="326115"/>
          </a:xfrm>
        </p:grpSpPr>
        <p:sp>
          <p:nvSpPr>
            <p:cNvPr name="Freeform 11" id="11"/>
            <p:cNvSpPr/>
            <p:nvPr/>
          </p:nvSpPr>
          <p:spPr>
            <a:xfrm flipH="false" flipV="false" rot="0">
              <a:off x="0" y="0"/>
              <a:ext cx="1306304" cy="326115"/>
            </a:xfrm>
            <a:custGeom>
              <a:avLst/>
              <a:gdLst/>
              <a:ahLst/>
              <a:cxnLst/>
              <a:rect r="r" b="b" t="t" l="l"/>
              <a:pathLst>
                <a:path h="326115" w="1306304">
                  <a:moveTo>
                    <a:pt x="0" y="0"/>
                  </a:moveTo>
                  <a:lnTo>
                    <a:pt x="1306304" y="0"/>
                  </a:lnTo>
                  <a:lnTo>
                    <a:pt x="1306304" y="326115"/>
                  </a:lnTo>
                  <a:lnTo>
                    <a:pt x="0" y="326115"/>
                  </a:lnTo>
                  <a:close/>
                </a:path>
              </a:pathLst>
            </a:custGeom>
            <a:solidFill>
              <a:srgbClr val="FFCB57"/>
            </a:solidFill>
          </p:spPr>
        </p:sp>
        <p:sp>
          <p:nvSpPr>
            <p:cNvPr name="TextBox 12" id="12"/>
            <p:cNvSpPr txBox="true"/>
            <p:nvPr/>
          </p:nvSpPr>
          <p:spPr>
            <a:xfrm>
              <a:off x="0" y="-57150"/>
              <a:ext cx="1306304" cy="383265"/>
            </a:xfrm>
            <a:prstGeom prst="rect">
              <a:avLst/>
            </a:prstGeom>
          </p:spPr>
          <p:txBody>
            <a:bodyPr anchor="ctr" rtlCol="false" tIns="57876" lIns="57876" bIns="57876" rIns="57876"/>
            <a:lstStyle/>
            <a:p>
              <a:pPr algn="ctr">
                <a:lnSpc>
                  <a:spcPts val="3499"/>
                </a:lnSpc>
              </a:pPr>
            </a:p>
          </p:txBody>
        </p:sp>
      </p:grpSp>
      <p:sp>
        <p:nvSpPr>
          <p:cNvPr name="TextBox 13" id="13"/>
          <p:cNvSpPr txBox="true"/>
          <p:nvPr/>
        </p:nvSpPr>
        <p:spPr>
          <a:xfrm rot="0">
            <a:off x="5134556" y="3364032"/>
            <a:ext cx="2815259" cy="661522"/>
          </a:xfrm>
          <a:prstGeom prst="rect">
            <a:avLst/>
          </a:prstGeom>
        </p:spPr>
        <p:txBody>
          <a:bodyPr anchor="t" rtlCol="false" tIns="0" lIns="0" bIns="0" rIns="0">
            <a:spAutoFit/>
          </a:bodyPr>
          <a:lstStyle/>
          <a:p>
            <a:pPr algn="ctr">
              <a:lnSpc>
                <a:spcPts val="5347"/>
              </a:lnSpc>
              <a:spcBef>
                <a:spcPct val="0"/>
              </a:spcBef>
            </a:pPr>
            <a:r>
              <a:rPr lang="en-US" b="true" sz="3819">
                <a:solidFill>
                  <a:srgbClr val="FFFFFF"/>
                </a:solidFill>
                <a:latin typeface="Raleway Bold"/>
                <a:ea typeface="Raleway Bold"/>
                <a:cs typeface="Raleway Bold"/>
                <a:sym typeface="Raleway Bold"/>
              </a:rPr>
              <a:t>INISIASI</a:t>
            </a:r>
          </a:p>
        </p:txBody>
      </p:sp>
      <p:grpSp>
        <p:nvGrpSpPr>
          <p:cNvPr name="Group 14" id="14"/>
          <p:cNvGrpSpPr/>
          <p:nvPr/>
        </p:nvGrpSpPr>
        <p:grpSpPr>
          <a:xfrm rot="-13026">
            <a:off x="4709029" y="4669355"/>
            <a:ext cx="3666314" cy="944767"/>
            <a:chOff x="0" y="0"/>
            <a:chExt cx="1306529" cy="336678"/>
          </a:xfrm>
        </p:grpSpPr>
        <p:sp>
          <p:nvSpPr>
            <p:cNvPr name="Freeform 15" id="15"/>
            <p:cNvSpPr/>
            <p:nvPr/>
          </p:nvSpPr>
          <p:spPr>
            <a:xfrm flipH="false" flipV="false" rot="0">
              <a:off x="0" y="0"/>
              <a:ext cx="1306529" cy="336678"/>
            </a:xfrm>
            <a:custGeom>
              <a:avLst/>
              <a:gdLst/>
              <a:ahLst/>
              <a:cxnLst/>
              <a:rect r="r" b="b" t="t" l="l"/>
              <a:pathLst>
                <a:path h="336678" w="1306529">
                  <a:moveTo>
                    <a:pt x="0" y="0"/>
                  </a:moveTo>
                  <a:lnTo>
                    <a:pt x="1306529" y="0"/>
                  </a:lnTo>
                  <a:lnTo>
                    <a:pt x="1306529" y="336678"/>
                  </a:lnTo>
                  <a:lnTo>
                    <a:pt x="0" y="336678"/>
                  </a:lnTo>
                  <a:close/>
                </a:path>
              </a:pathLst>
            </a:custGeom>
            <a:solidFill>
              <a:srgbClr val="FFCB57"/>
            </a:solidFill>
          </p:spPr>
        </p:sp>
        <p:sp>
          <p:nvSpPr>
            <p:cNvPr name="TextBox 16" id="16"/>
            <p:cNvSpPr txBox="true"/>
            <p:nvPr/>
          </p:nvSpPr>
          <p:spPr>
            <a:xfrm>
              <a:off x="0" y="-57150"/>
              <a:ext cx="1306529" cy="393828"/>
            </a:xfrm>
            <a:prstGeom prst="rect">
              <a:avLst/>
            </a:prstGeom>
          </p:spPr>
          <p:txBody>
            <a:bodyPr anchor="ctr" rtlCol="false" tIns="57876" lIns="57876" bIns="57876" rIns="57876"/>
            <a:lstStyle/>
            <a:p>
              <a:pPr algn="ctr">
                <a:lnSpc>
                  <a:spcPts val="3499"/>
                </a:lnSpc>
              </a:pPr>
            </a:p>
          </p:txBody>
        </p:sp>
      </p:grpSp>
      <p:grpSp>
        <p:nvGrpSpPr>
          <p:cNvPr name="Group 17" id="17"/>
          <p:cNvGrpSpPr/>
          <p:nvPr/>
        </p:nvGrpSpPr>
        <p:grpSpPr>
          <a:xfrm rot="-13026">
            <a:off x="4708925" y="6121990"/>
            <a:ext cx="3666521" cy="890220"/>
            <a:chOff x="0" y="0"/>
            <a:chExt cx="1306603" cy="317239"/>
          </a:xfrm>
        </p:grpSpPr>
        <p:sp>
          <p:nvSpPr>
            <p:cNvPr name="Freeform 18" id="18"/>
            <p:cNvSpPr/>
            <p:nvPr/>
          </p:nvSpPr>
          <p:spPr>
            <a:xfrm flipH="false" flipV="false" rot="0">
              <a:off x="0" y="0"/>
              <a:ext cx="1306603" cy="317239"/>
            </a:xfrm>
            <a:custGeom>
              <a:avLst/>
              <a:gdLst/>
              <a:ahLst/>
              <a:cxnLst/>
              <a:rect r="r" b="b" t="t" l="l"/>
              <a:pathLst>
                <a:path h="317239" w="1306603">
                  <a:moveTo>
                    <a:pt x="0" y="0"/>
                  </a:moveTo>
                  <a:lnTo>
                    <a:pt x="1306603" y="0"/>
                  </a:lnTo>
                  <a:lnTo>
                    <a:pt x="1306603" y="317239"/>
                  </a:lnTo>
                  <a:lnTo>
                    <a:pt x="0" y="317239"/>
                  </a:lnTo>
                  <a:close/>
                </a:path>
              </a:pathLst>
            </a:custGeom>
            <a:solidFill>
              <a:srgbClr val="FFCB57"/>
            </a:solidFill>
          </p:spPr>
        </p:sp>
        <p:sp>
          <p:nvSpPr>
            <p:cNvPr name="TextBox 19" id="19"/>
            <p:cNvSpPr txBox="true"/>
            <p:nvPr/>
          </p:nvSpPr>
          <p:spPr>
            <a:xfrm>
              <a:off x="0" y="-57150"/>
              <a:ext cx="1306603" cy="374389"/>
            </a:xfrm>
            <a:prstGeom prst="rect">
              <a:avLst/>
            </a:prstGeom>
          </p:spPr>
          <p:txBody>
            <a:bodyPr anchor="ctr" rtlCol="false" tIns="57876" lIns="57876" bIns="57876" rIns="57876"/>
            <a:lstStyle/>
            <a:p>
              <a:pPr algn="ctr">
                <a:lnSpc>
                  <a:spcPts val="3499"/>
                </a:lnSpc>
              </a:pPr>
            </a:p>
          </p:txBody>
        </p:sp>
      </p:grpSp>
      <p:sp>
        <p:nvSpPr>
          <p:cNvPr name="TextBox 20" id="20"/>
          <p:cNvSpPr txBox="true"/>
          <p:nvPr/>
        </p:nvSpPr>
        <p:spPr>
          <a:xfrm rot="0">
            <a:off x="4707252" y="4764063"/>
            <a:ext cx="3668377" cy="597134"/>
          </a:xfrm>
          <a:prstGeom prst="rect">
            <a:avLst/>
          </a:prstGeom>
        </p:spPr>
        <p:txBody>
          <a:bodyPr anchor="t" rtlCol="false" tIns="0" lIns="0" bIns="0" rIns="0">
            <a:spAutoFit/>
          </a:bodyPr>
          <a:lstStyle/>
          <a:p>
            <a:pPr algn="ctr">
              <a:lnSpc>
                <a:spcPts val="4709"/>
              </a:lnSpc>
              <a:spcBef>
                <a:spcPct val="0"/>
              </a:spcBef>
            </a:pPr>
            <a:r>
              <a:rPr lang="en-US" b="true" sz="3363">
                <a:solidFill>
                  <a:srgbClr val="FFFFFF"/>
                </a:solidFill>
                <a:latin typeface="Raleway Bold"/>
                <a:ea typeface="Raleway Bold"/>
                <a:cs typeface="Raleway Bold"/>
                <a:sym typeface="Raleway Bold"/>
              </a:rPr>
              <a:t>PERENCANAAN</a:t>
            </a:r>
          </a:p>
        </p:txBody>
      </p:sp>
      <p:sp>
        <p:nvSpPr>
          <p:cNvPr name="TextBox 21" id="21"/>
          <p:cNvSpPr txBox="true"/>
          <p:nvPr/>
        </p:nvSpPr>
        <p:spPr>
          <a:xfrm rot="0">
            <a:off x="4708742" y="6225671"/>
            <a:ext cx="3668377" cy="597134"/>
          </a:xfrm>
          <a:prstGeom prst="rect">
            <a:avLst/>
          </a:prstGeom>
        </p:spPr>
        <p:txBody>
          <a:bodyPr anchor="t" rtlCol="false" tIns="0" lIns="0" bIns="0" rIns="0">
            <a:spAutoFit/>
          </a:bodyPr>
          <a:lstStyle/>
          <a:p>
            <a:pPr algn="ctr">
              <a:lnSpc>
                <a:spcPts val="4709"/>
              </a:lnSpc>
              <a:spcBef>
                <a:spcPct val="0"/>
              </a:spcBef>
            </a:pPr>
            <a:r>
              <a:rPr lang="en-US" b="true" sz="3363">
                <a:solidFill>
                  <a:srgbClr val="FFFFFF"/>
                </a:solidFill>
                <a:latin typeface="Raleway Bold"/>
                <a:ea typeface="Raleway Bold"/>
                <a:cs typeface="Raleway Bold"/>
                <a:sym typeface="Raleway Bold"/>
              </a:rPr>
              <a:t>PELAKSANAAN</a:t>
            </a:r>
          </a:p>
        </p:txBody>
      </p:sp>
      <p:grpSp>
        <p:nvGrpSpPr>
          <p:cNvPr name="Group 22" id="22"/>
          <p:cNvGrpSpPr/>
          <p:nvPr/>
        </p:nvGrpSpPr>
        <p:grpSpPr>
          <a:xfrm rot="0">
            <a:off x="3107271" y="4719912"/>
            <a:ext cx="899259" cy="899259"/>
            <a:chOff x="0" y="0"/>
            <a:chExt cx="207300" cy="207300"/>
          </a:xfrm>
        </p:grpSpPr>
        <p:sp>
          <p:nvSpPr>
            <p:cNvPr name="Freeform 23" id="23"/>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4" id="24"/>
            <p:cNvSpPr txBox="true"/>
            <p:nvPr/>
          </p:nvSpPr>
          <p:spPr>
            <a:xfrm>
              <a:off x="0" y="19050"/>
              <a:ext cx="207300" cy="188250"/>
            </a:xfrm>
            <a:prstGeom prst="rect">
              <a:avLst/>
            </a:prstGeom>
          </p:spPr>
          <p:txBody>
            <a:bodyPr anchor="ctr" rtlCol="false" tIns="52452" lIns="52452" bIns="52452" rIns="52452"/>
            <a:lstStyle/>
            <a:p>
              <a:pPr algn="ctr">
                <a:lnSpc>
                  <a:spcPts val="2484"/>
                </a:lnSpc>
              </a:pPr>
            </a:p>
          </p:txBody>
        </p:sp>
      </p:grpSp>
      <p:sp>
        <p:nvSpPr>
          <p:cNvPr name="TextBox 25" id="25"/>
          <p:cNvSpPr txBox="true"/>
          <p:nvPr/>
        </p:nvSpPr>
        <p:spPr>
          <a:xfrm rot="0">
            <a:off x="3276968" y="4700512"/>
            <a:ext cx="559865" cy="935795"/>
          </a:xfrm>
          <a:prstGeom prst="rect">
            <a:avLst/>
          </a:prstGeom>
        </p:spPr>
        <p:txBody>
          <a:bodyPr anchor="t" rtlCol="false" tIns="0" lIns="0" bIns="0" rIns="0">
            <a:spAutoFit/>
          </a:bodyPr>
          <a:lstStyle/>
          <a:p>
            <a:pPr algn="ctr">
              <a:lnSpc>
                <a:spcPts val="5685"/>
              </a:lnSpc>
            </a:pPr>
            <a:r>
              <a:rPr lang="en-US" b="true" sz="6388">
                <a:solidFill>
                  <a:srgbClr val="FFFFFF"/>
                </a:solidFill>
                <a:latin typeface="Heading Now 31-38 Bold"/>
                <a:ea typeface="Heading Now 31-38 Bold"/>
                <a:cs typeface="Heading Now 31-38 Bold"/>
                <a:sym typeface="Heading Now 31-38 Bold"/>
              </a:rPr>
              <a:t>2</a:t>
            </a:r>
          </a:p>
        </p:txBody>
      </p:sp>
      <p:grpSp>
        <p:nvGrpSpPr>
          <p:cNvPr name="Group 26" id="26"/>
          <p:cNvGrpSpPr/>
          <p:nvPr/>
        </p:nvGrpSpPr>
        <p:grpSpPr>
          <a:xfrm rot="0">
            <a:off x="3107271" y="6137653"/>
            <a:ext cx="899259" cy="899259"/>
            <a:chOff x="0" y="0"/>
            <a:chExt cx="207300" cy="207300"/>
          </a:xfrm>
        </p:grpSpPr>
        <p:sp>
          <p:nvSpPr>
            <p:cNvPr name="Freeform 27" id="27"/>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28" id="28"/>
            <p:cNvSpPr txBox="true"/>
            <p:nvPr/>
          </p:nvSpPr>
          <p:spPr>
            <a:xfrm>
              <a:off x="0" y="19050"/>
              <a:ext cx="207300" cy="188250"/>
            </a:xfrm>
            <a:prstGeom prst="rect">
              <a:avLst/>
            </a:prstGeom>
          </p:spPr>
          <p:txBody>
            <a:bodyPr anchor="ctr" rtlCol="false" tIns="52452" lIns="52452" bIns="52452" rIns="52452"/>
            <a:lstStyle/>
            <a:p>
              <a:pPr algn="ctr">
                <a:lnSpc>
                  <a:spcPts val="2484"/>
                </a:lnSpc>
              </a:pPr>
            </a:p>
          </p:txBody>
        </p:sp>
      </p:grpSp>
      <p:sp>
        <p:nvSpPr>
          <p:cNvPr name="TextBox 29" id="29"/>
          <p:cNvSpPr txBox="true"/>
          <p:nvPr/>
        </p:nvSpPr>
        <p:spPr>
          <a:xfrm rot="0">
            <a:off x="3276968" y="6118253"/>
            <a:ext cx="559865" cy="935795"/>
          </a:xfrm>
          <a:prstGeom prst="rect">
            <a:avLst/>
          </a:prstGeom>
        </p:spPr>
        <p:txBody>
          <a:bodyPr anchor="t" rtlCol="false" tIns="0" lIns="0" bIns="0" rIns="0">
            <a:spAutoFit/>
          </a:bodyPr>
          <a:lstStyle/>
          <a:p>
            <a:pPr algn="ctr">
              <a:lnSpc>
                <a:spcPts val="5685"/>
              </a:lnSpc>
            </a:pPr>
            <a:r>
              <a:rPr lang="en-US" b="true" sz="6388">
                <a:solidFill>
                  <a:srgbClr val="FFFFFF"/>
                </a:solidFill>
                <a:latin typeface="Heading Now 31-38 Bold"/>
                <a:ea typeface="Heading Now 31-38 Bold"/>
                <a:cs typeface="Heading Now 31-38 Bold"/>
                <a:sym typeface="Heading Now 31-38 Bold"/>
              </a:rPr>
              <a:t>3</a:t>
            </a:r>
          </a:p>
        </p:txBody>
      </p:sp>
      <p:grpSp>
        <p:nvGrpSpPr>
          <p:cNvPr name="Group 30" id="30"/>
          <p:cNvGrpSpPr/>
          <p:nvPr/>
        </p:nvGrpSpPr>
        <p:grpSpPr>
          <a:xfrm rot="0">
            <a:off x="9790062" y="3968516"/>
            <a:ext cx="5286599" cy="2349967"/>
            <a:chOff x="0" y="0"/>
            <a:chExt cx="7048798" cy="3133290"/>
          </a:xfrm>
        </p:grpSpPr>
        <p:grpSp>
          <p:nvGrpSpPr>
            <p:cNvPr name="Group 31" id="31"/>
            <p:cNvGrpSpPr/>
            <p:nvPr/>
          </p:nvGrpSpPr>
          <p:grpSpPr>
            <a:xfrm rot="-13026">
              <a:off x="2142009" y="139858"/>
              <a:ext cx="4904869" cy="1022938"/>
              <a:chOff x="0" y="0"/>
              <a:chExt cx="1306772" cy="272535"/>
            </a:xfrm>
          </p:grpSpPr>
          <p:sp>
            <p:nvSpPr>
              <p:cNvPr name="Freeform 32" id="32"/>
              <p:cNvSpPr/>
              <p:nvPr/>
            </p:nvSpPr>
            <p:spPr>
              <a:xfrm flipH="false" flipV="false" rot="0">
                <a:off x="0" y="0"/>
                <a:ext cx="1306772" cy="272535"/>
              </a:xfrm>
              <a:custGeom>
                <a:avLst/>
                <a:gdLst/>
                <a:ahLst/>
                <a:cxnLst/>
                <a:rect r="r" b="b" t="t" l="l"/>
                <a:pathLst>
                  <a:path h="272535" w="1306772">
                    <a:moveTo>
                      <a:pt x="0" y="0"/>
                    </a:moveTo>
                    <a:lnTo>
                      <a:pt x="1306772" y="0"/>
                    </a:lnTo>
                    <a:lnTo>
                      <a:pt x="1306772" y="272535"/>
                    </a:lnTo>
                    <a:lnTo>
                      <a:pt x="0" y="272535"/>
                    </a:lnTo>
                    <a:close/>
                  </a:path>
                </a:pathLst>
              </a:custGeom>
              <a:solidFill>
                <a:srgbClr val="FFCB57"/>
              </a:solidFill>
            </p:spPr>
          </p:sp>
          <p:sp>
            <p:nvSpPr>
              <p:cNvPr name="TextBox 33" id="33"/>
              <p:cNvSpPr txBox="true"/>
              <p:nvPr/>
            </p:nvSpPr>
            <p:spPr>
              <a:xfrm>
                <a:off x="0" y="-66675"/>
                <a:ext cx="1306772" cy="339210"/>
              </a:xfrm>
              <a:prstGeom prst="rect">
                <a:avLst/>
              </a:prstGeom>
            </p:spPr>
            <p:txBody>
              <a:bodyPr anchor="ctr" rtlCol="false" tIns="56053" lIns="56053" bIns="56053" rIns="56053"/>
              <a:lstStyle/>
              <a:p>
                <a:pPr algn="ctr">
                  <a:lnSpc>
                    <a:spcPts val="3500"/>
                  </a:lnSpc>
                </a:pPr>
              </a:p>
            </p:txBody>
          </p:sp>
        </p:grpSp>
        <p:grpSp>
          <p:nvGrpSpPr>
            <p:cNvPr name="Group 34" id="34"/>
            <p:cNvGrpSpPr/>
            <p:nvPr/>
          </p:nvGrpSpPr>
          <p:grpSpPr>
            <a:xfrm rot="-13026">
              <a:off x="2142168" y="2017026"/>
              <a:ext cx="4904550" cy="1106975"/>
              <a:chOff x="0" y="0"/>
              <a:chExt cx="1306687" cy="294924"/>
            </a:xfrm>
          </p:grpSpPr>
          <p:sp>
            <p:nvSpPr>
              <p:cNvPr name="Freeform 35" id="35"/>
              <p:cNvSpPr/>
              <p:nvPr/>
            </p:nvSpPr>
            <p:spPr>
              <a:xfrm flipH="false" flipV="false" rot="0">
                <a:off x="0" y="0"/>
                <a:ext cx="1306687" cy="294924"/>
              </a:xfrm>
              <a:custGeom>
                <a:avLst/>
                <a:gdLst/>
                <a:ahLst/>
                <a:cxnLst/>
                <a:rect r="r" b="b" t="t" l="l"/>
                <a:pathLst>
                  <a:path h="294924" w="1306687">
                    <a:moveTo>
                      <a:pt x="0" y="0"/>
                    </a:moveTo>
                    <a:lnTo>
                      <a:pt x="1306687" y="0"/>
                    </a:lnTo>
                    <a:lnTo>
                      <a:pt x="1306687" y="294924"/>
                    </a:lnTo>
                    <a:lnTo>
                      <a:pt x="0" y="294924"/>
                    </a:lnTo>
                    <a:close/>
                  </a:path>
                </a:pathLst>
              </a:custGeom>
              <a:solidFill>
                <a:srgbClr val="FFCB57"/>
              </a:solidFill>
            </p:spPr>
          </p:sp>
          <p:sp>
            <p:nvSpPr>
              <p:cNvPr name="TextBox 36" id="36"/>
              <p:cNvSpPr txBox="true"/>
              <p:nvPr/>
            </p:nvSpPr>
            <p:spPr>
              <a:xfrm>
                <a:off x="0" y="-66675"/>
                <a:ext cx="1306687" cy="361599"/>
              </a:xfrm>
              <a:prstGeom prst="rect">
                <a:avLst/>
              </a:prstGeom>
            </p:spPr>
            <p:txBody>
              <a:bodyPr anchor="ctr" rtlCol="false" tIns="56053" lIns="56053" bIns="56053" rIns="56053"/>
              <a:lstStyle/>
              <a:p>
                <a:pPr algn="ctr">
                  <a:lnSpc>
                    <a:spcPts val="3500"/>
                  </a:lnSpc>
                </a:pPr>
              </a:p>
            </p:txBody>
          </p:sp>
        </p:grpSp>
        <p:sp>
          <p:nvSpPr>
            <p:cNvPr name="TextBox 37" id="37"/>
            <p:cNvSpPr txBox="true"/>
            <p:nvPr/>
          </p:nvSpPr>
          <p:spPr>
            <a:xfrm rot="0">
              <a:off x="2140089" y="223579"/>
              <a:ext cx="4906716" cy="769771"/>
            </a:xfrm>
            <a:prstGeom prst="rect">
              <a:avLst/>
            </a:prstGeom>
          </p:spPr>
          <p:txBody>
            <a:bodyPr anchor="t" rtlCol="false" tIns="0" lIns="0" bIns="0" rIns="0">
              <a:spAutoFit/>
            </a:bodyPr>
            <a:lstStyle/>
            <a:p>
              <a:pPr algn="ctr">
                <a:lnSpc>
                  <a:spcPts val="4724"/>
                </a:lnSpc>
                <a:spcBef>
                  <a:spcPct val="0"/>
                </a:spcBef>
              </a:pPr>
              <a:r>
                <a:rPr lang="en-US" b="true" sz="3374">
                  <a:solidFill>
                    <a:srgbClr val="FFFFFF"/>
                  </a:solidFill>
                  <a:latin typeface="Raleway Bold"/>
                  <a:ea typeface="Raleway Bold"/>
                  <a:cs typeface="Raleway Bold"/>
                  <a:sym typeface="Raleway Bold"/>
                </a:rPr>
                <a:t>PENGAWASAN</a:t>
              </a:r>
            </a:p>
          </p:txBody>
        </p:sp>
        <p:sp>
          <p:nvSpPr>
            <p:cNvPr name="TextBox 38" id="38"/>
            <p:cNvSpPr txBox="true"/>
            <p:nvPr/>
          </p:nvSpPr>
          <p:spPr>
            <a:xfrm rot="0">
              <a:off x="2140089" y="2142765"/>
              <a:ext cx="4906716" cy="769771"/>
            </a:xfrm>
            <a:prstGeom prst="rect">
              <a:avLst/>
            </a:prstGeom>
          </p:spPr>
          <p:txBody>
            <a:bodyPr anchor="t" rtlCol="false" tIns="0" lIns="0" bIns="0" rIns="0">
              <a:spAutoFit/>
            </a:bodyPr>
            <a:lstStyle/>
            <a:p>
              <a:pPr algn="ctr">
                <a:lnSpc>
                  <a:spcPts val="4724"/>
                </a:lnSpc>
                <a:spcBef>
                  <a:spcPct val="0"/>
                </a:spcBef>
              </a:pPr>
              <a:r>
                <a:rPr lang="en-US" b="true" sz="3374">
                  <a:solidFill>
                    <a:srgbClr val="FFFFFF"/>
                  </a:solidFill>
                  <a:latin typeface="Raleway Bold"/>
                  <a:ea typeface="Raleway Bold"/>
                  <a:cs typeface="Raleway Bold"/>
                  <a:sym typeface="Raleway Bold"/>
                </a:rPr>
                <a:t>PENUTUPAN</a:t>
              </a:r>
            </a:p>
          </p:txBody>
        </p:sp>
        <p:grpSp>
          <p:nvGrpSpPr>
            <p:cNvPr name="Group 39" id="39"/>
            <p:cNvGrpSpPr/>
            <p:nvPr/>
          </p:nvGrpSpPr>
          <p:grpSpPr>
            <a:xfrm rot="0">
              <a:off x="0" y="76910"/>
              <a:ext cx="1202823" cy="1202823"/>
              <a:chOff x="0" y="0"/>
              <a:chExt cx="207300" cy="207300"/>
            </a:xfrm>
          </p:grpSpPr>
          <p:sp>
            <p:nvSpPr>
              <p:cNvPr name="Freeform 40" id="40"/>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41" id="41"/>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42" id="42"/>
            <p:cNvSpPr txBox="true"/>
            <p:nvPr/>
          </p:nvSpPr>
          <p:spPr>
            <a:xfrm rot="0">
              <a:off x="226982" y="28575"/>
              <a:ext cx="748860" cy="1274079"/>
            </a:xfrm>
            <a:prstGeom prst="rect">
              <a:avLst/>
            </a:prstGeom>
          </p:spPr>
          <p:txBody>
            <a:bodyPr anchor="t" rtlCol="false" tIns="0" lIns="0" bIns="0" rIns="0">
              <a:spAutoFit/>
            </a:bodyPr>
            <a:lstStyle/>
            <a:p>
              <a:pPr algn="ctr">
                <a:lnSpc>
                  <a:spcPts val="5703"/>
                </a:lnSpc>
              </a:pPr>
              <a:r>
                <a:rPr lang="en-US" b="true" sz="6408">
                  <a:solidFill>
                    <a:srgbClr val="FFFFFF"/>
                  </a:solidFill>
                  <a:latin typeface="Heading Now 31-38 Bold"/>
                  <a:ea typeface="Heading Now 31-38 Bold"/>
                  <a:cs typeface="Heading Now 31-38 Bold"/>
                  <a:sym typeface="Heading Now 31-38 Bold"/>
                </a:rPr>
                <a:t>4</a:t>
              </a:r>
            </a:p>
          </p:txBody>
        </p:sp>
        <p:grpSp>
          <p:nvGrpSpPr>
            <p:cNvPr name="Group 43" id="43"/>
            <p:cNvGrpSpPr/>
            <p:nvPr/>
          </p:nvGrpSpPr>
          <p:grpSpPr>
            <a:xfrm rot="0">
              <a:off x="0" y="1907546"/>
              <a:ext cx="1202823" cy="1202823"/>
              <a:chOff x="0" y="0"/>
              <a:chExt cx="207300" cy="207300"/>
            </a:xfrm>
          </p:grpSpPr>
          <p:sp>
            <p:nvSpPr>
              <p:cNvPr name="Freeform 44" id="44"/>
              <p:cNvSpPr/>
              <p:nvPr/>
            </p:nvSpPr>
            <p:spPr>
              <a:xfrm flipH="false" flipV="false" rot="0">
                <a:off x="0" y="0"/>
                <a:ext cx="207300" cy="207300"/>
              </a:xfrm>
              <a:custGeom>
                <a:avLst/>
                <a:gdLst/>
                <a:ahLst/>
                <a:cxnLst/>
                <a:rect r="r" b="b" t="t" l="l"/>
                <a:pathLst>
                  <a:path h="207300" w="207300">
                    <a:moveTo>
                      <a:pt x="0" y="0"/>
                    </a:moveTo>
                    <a:lnTo>
                      <a:pt x="207300" y="0"/>
                    </a:lnTo>
                    <a:lnTo>
                      <a:pt x="207300" y="207300"/>
                    </a:lnTo>
                    <a:lnTo>
                      <a:pt x="0" y="207300"/>
                    </a:lnTo>
                    <a:close/>
                  </a:path>
                </a:pathLst>
              </a:custGeom>
              <a:solidFill>
                <a:srgbClr val="FFCB57"/>
              </a:solidFill>
            </p:spPr>
          </p:sp>
          <p:sp>
            <p:nvSpPr>
              <p:cNvPr name="TextBox 45" id="45"/>
              <p:cNvSpPr txBox="true"/>
              <p:nvPr/>
            </p:nvSpPr>
            <p:spPr>
              <a:xfrm>
                <a:off x="0" y="19050"/>
                <a:ext cx="207300" cy="188250"/>
              </a:xfrm>
              <a:prstGeom prst="rect">
                <a:avLst/>
              </a:prstGeom>
            </p:spPr>
            <p:txBody>
              <a:bodyPr anchor="ctr" rtlCol="false" tIns="50800" lIns="50800" bIns="50800" rIns="50800"/>
              <a:lstStyle/>
              <a:p>
                <a:pPr algn="ctr">
                  <a:lnSpc>
                    <a:spcPts val="2484"/>
                  </a:lnSpc>
                </a:pPr>
              </a:p>
            </p:txBody>
          </p:sp>
        </p:grpSp>
        <p:sp>
          <p:nvSpPr>
            <p:cNvPr name="TextBox 46" id="46"/>
            <p:cNvSpPr txBox="true"/>
            <p:nvPr/>
          </p:nvSpPr>
          <p:spPr>
            <a:xfrm rot="0">
              <a:off x="226982" y="1859210"/>
              <a:ext cx="748860" cy="1274079"/>
            </a:xfrm>
            <a:prstGeom prst="rect">
              <a:avLst/>
            </a:prstGeom>
          </p:spPr>
          <p:txBody>
            <a:bodyPr anchor="t" rtlCol="false" tIns="0" lIns="0" bIns="0" rIns="0">
              <a:spAutoFit/>
            </a:bodyPr>
            <a:lstStyle/>
            <a:p>
              <a:pPr algn="ctr">
                <a:lnSpc>
                  <a:spcPts val="5703"/>
                </a:lnSpc>
              </a:pPr>
              <a:r>
                <a:rPr lang="en-US" b="true" sz="6408">
                  <a:solidFill>
                    <a:srgbClr val="FFFFFF"/>
                  </a:solidFill>
                  <a:latin typeface="Heading Now 31-38 Bold"/>
                  <a:ea typeface="Heading Now 31-38 Bold"/>
                  <a:cs typeface="Heading Now 31-38 Bold"/>
                  <a:sym typeface="Heading Now 31-38 Bold"/>
                </a:rPr>
                <a:t>5</a:t>
              </a:r>
            </a:p>
          </p:txBody>
        </p:sp>
      </p:grpSp>
      <p:sp>
        <p:nvSpPr>
          <p:cNvPr name="Freeform 47" id="47"/>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314477" y="169301"/>
            <a:ext cx="17659046" cy="9315147"/>
          </a:xfrm>
          <a:custGeom>
            <a:avLst/>
            <a:gdLst/>
            <a:ahLst/>
            <a:cxnLst/>
            <a:rect r="r" b="b" t="t" l="l"/>
            <a:pathLst>
              <a:path h="9315147" w="17659046">
                <a:moveTo>
                  <a:pt x="0" y="0"/>
                </a:moveTo>
                <a:lnTo>
                  <a:pt x="17659046" y="0"/>
                </a:lnTo>
                <a:lnTo>
                  <a:pt x="17659046" y="9315147"/>
                </a:lnTo>
                <a:lnTo>
                  <a:pt x="0" y="9315147"/>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5134" y="9549568"/>
            <a:ext cx="17197731"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588966" y="3945099"/>
            <a:ext cx="3871520" cy="1388901"/>
            <a:chOff x="0" y="0"/>
            <a:chExt cx="1019660" cy="365801"/>
          </a:xfrm>
        </p:grpSpPr>
        <p:sp>
          <p:nvSpPr>
            <p:cNvPr name="Freeform 5" id="5"/>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6" id="6"/>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sp>
        <p:nvSpPr>
          <p:cNvPr name="TextBox 7" id="7"/>
          <p:cNvSpPr txBox="true"/>
          <p:nvPr/>
        </p:nvSpPr>
        <p:spPr>
          <a:xfrm rot="0">
            <a:off x="27222" y="2595724"/>
            <a:ext cx="18328408" cy="1235075"/>
          </a:xfrm>
          <a:prstGeom prst="rect">
            <a:avLst/>
          </a:prstGeom>
        </p:spPr>
        <p:txBody>
          <a:bodyPr anchor="t" rtlCol="false" tIns="0" lIns="0" bIns="0" rIns="0">
            <a:spAutoFit/>
          </a:bodyPr>
          <a:lstStyle/>
          <a:p>
            <a:pPr algn="ctr">
              <a:lnSpc>
                <a:spcPts val="4900"/>
              </a:lnSpc>
            </a:pPr>
            <a:r>
              <a:rPr lang="en-US" b="true" sz="3500" i="true">
                <a:solidFill>
                  <a:srgbClr val="FFCB57"/>
                </a:solidFill>
                <a:latin typeface="Raleway Bold Italics"/>
                <a:ea typeface="Raleway Bold Italics"/>
                <a:cs typeface="Raleway Bold Italics"/>
                <a:sym typeface="Raleway Bold Italics"/>
              </a:rPr>
              <a:t>Penetapan Milestone utama dalam proyek TipTipIn ditetapkan sebagai berikut:</a:t>
            </a:r>
          </a:p>
          <a:p>
            <a:pPr algn="ctr">
              <a:lnSpc>
                <a:spcPts val="4900"/>
              </a:lnSpc>
              <a:spcBef>
                <a:spcPct val="0"/>
              </a:spcBef>
            </a:pPr>
          </a:p>
        </p:txBody>
      </p:sp>
      <p:grpSp>
        <p:nvGrpSpPr>
          <p:cNvPr name="Group 8" id="8"/>
          <p:cNvGrpSpPr/>
          <p:nvPr/>
        </p:nvGrpSpPr>
        <p:grpSpPr>
          <a:xfrm rot="0">
            <a:off x="4889111" y="3945099"/>
            <a:ext cx="3871520" cy="1388901"/>
            <a:chOff x="0" y="0"/>
            <a:chExt cx="1019660" cy="365801"/>
          </a:xfrm>
        </p:grpSpPr>
        <p:sp>
          <p:nvSpPr>
            <p:cNvPr name="Freeform 9" id="9"/>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11" id="11"/>
          <p:cNvGrpSpPr/>
          <p:nvPr/>
        </p:nvGrpSpPr>
        <p:grpSpPr>
          <a:xfrm rot="0">
            <a:off x="9191426" y="3945099"/>
            <a:ext cx="3871520" cy="1388901"/>
            <a:chOff x="0" y="0"/>
            <a:chExt cx="1019660" cy="365801"/>
          </a:xfrm>
        </p:grpSpPr>
        <p:sp>
          <p:nvSpPr>
            <p:cNvPr name="Freeform 12" id="12"/>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13" id="13"/>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14" id="14"/>
          <p:cNvGrpSpPr/>
          <p:nvPr/>
        </p:nvGrpSpPr>
        <p:grpSpPr>
          <a:xfrm rot="0">
            <a:off x="13491571" y="3945099"/>
            <a:ext cx="3871520" cy="1388901"/>
            <a:chOff x="0" y="0"/>
            <a:chExt cx="1019660" cy="365801"/>
          </a:xfrm>
        </p:grpSpPr>
        <p:sp>
          <p:nvSpPr>
            <p:cNvPr name="Freeform 15" id="15"/>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16" id="16"/>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17" id="17"/>
          <p:cNvGrpSpPr/>
          <p:nvPr/>
        </p:nvGrpSpPr>
        <p:grpSpPr>
          <a:xfrm rot="0">
            <a:off x="588966" y="6602897"/>
            <a:ext cx="3871520" cy="1388901"/>
            <a:chOff x="0" y="0"/>
            <a:chExt cx="1019660" cy="365801"/>
          </a:xfrm>
        </p:grpSpPr>
        <p:sp>
          <p:nvSpPr>
            <p:cNvPr name="Freeform 18" id="18"/>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19" id="19"/>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20" id="20"/>
          <p:cNvGrpSpPr/>
          <p:nvPr/>
        </p:nvGrpSpPr>
        <p:grpSpPr>
          <a:xfrm rot="0">
            <a:off x="4889111" y="6602897"/>
            <a:ext cx="3871520" cy="1388901"/>
            <a:chOff x="0" y="0"/>
            <a:chExt cx="1019660" cy="365801"/>
          </a:xfrm>
        </p:grpSpPr>
        <p:sp>
          <p:nvSpPr>
            <p:cNvPr name="Freeform 21" id="21"/>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22" id="22"/>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23" id="23"/>
          <p:cNvGrpSpPr/>
          <p:nvPr/>
        </p:nvGrpSpPr>
        <p:grpSpPr>
          <a:xfrm rot="0">
            <a:off x="9191426" y="6602897"/>
            <a:ext cx="3871520" cy="1388901"/>
            <a:chOff x="0" y="0"/>
            <a:chExt cx="1019660" cy="365801"/>
          </a:xfrm>
        </p:grpSpPr>
        <p:sp>
          <p:nvSpPr>
            <p:cNvPr name="Freeform 24" id="24"/>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25" id="25"/>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grpSp>
        <p:nvGrpSpPr>
          <p:cNvPr name="Group 26" id="26"/>
          <p:cNvGrpSpPr/>
          <p:nvPr/>
        </p:nvGrpSpPr>
        <p:grpSpPr>
          <a:xfrm rot="0">
            <a:off x="13491571" y="6602897"/>
            <a:ext cx="3871520" cy="1388901"/>
            <a:chOff x="0" y="0"/>
            <a:chExt cx="1019660" cy="365801"/>
          </a:xfrm>
        </p:grpSpPr>
        <p:sp>
          <p:nvSpPr>
            <p:cNvPr name="Freeform 27" id="27"/>
            <p:cNvSpPr/>
            <p:nvPr/>
          </p:nvSpPr>
          <p:spPr>
            <a:xfrm flipH="false" flipV="false" rot="0">
              <a:off x="0" y="0"/>
              <a:ext cx="1019660" cy="365801"/>
            </a:xfrm>
            <a:custGeom>
              <a:avLst/>
              <a:gdLst/>
              <a:ahLst/>
              <a:cxnLst/>
              <a:rect r="r" b="b" t="t" l="l"/>
              <a:pathLst>
                <a:path h="365801" w="1019660">
                  <a:moveTo>
                    <a:pt x="182901" y="0"/>
                  </a:moveTo>
                  <a:lnTo>
                    <a:pt x="836759" y="0"/>
                  </a:lnTo>
                  <a:cubicBezTo>
                    <a:pt x="885267" y="0"/>
                    <a:pt x="931789" y="19270"/>
                    <a:pt x="966089" y="53570"/>
                  </a:cubicBezTo>
                  <a:cubicBezTo>
                    <a:pt x="1000390" y="87871"/>
                    <a:pt x="1019660" y="134392"/>
                    <a:pt x="1019660" y="182901"/>
                  </a:cubicBezTo>
                  <a:lnTo>
                    <a:pt x="1019660" y="182901"/>
                  </a:lnTo>
                  <a:cubicBezTo>
                    <a:pt x="1019660" y="283914"/>
                    <a:pt x="937772" y="365801"/>
                    <a:pt x="836759" y="365801"/>
                  </a:cubicBezTo>
                  <a:lnTo>
                    <a:pt x="182901" y="365801"/>
                  </a:lnTo>
                  <a:cubicBezTo>
                    <a:pt x="134392" y="365801"/>
                    <a:pt x="87871" y="346531"/>
                    <a:pt x="53570" y="312231"/>
                  </a:cubicBezTo>
                  <a:cubicBezTo>
                    <a:pt x="19270" y="277930"/>
                    <a:pt x="0" y="231409"/>
                    <a:pt x="0" y="182901"/>
                  </a:cubicBezTo>
                  <a:lnTo>
                    <a:pt x="0" y="182901"/>
                  </a:lnTo>
                  <a:cubicBezTo>
                    <a:pt x="0" y="134392"/>
                    <a:pt x="19270" y="87871"/>
                    <a:pt x="53570" y="53570"/>
                  </a:cubicBezTo>
                  <a:cubicBezTo>
                    <a:pt x="87871" y="19270"/>
                    <a:pt x="134392" y="0"/>
                    <a:pt x="182901" y="0"/>
                  </a:cubicBezTo>
                  <a:close/>
                </a:path>
              </a:pathLst>
            </a:custGeom>
            <a:solidFill>
              <a:srgbClr val="000000">
                <a:alpha val="0"/>
              </a:srgbClr>
            </a:solidFill>
            <a:ln w="28575" cap="rnd">
              <a:solidFill>
                <a:srgbClr val="FFFFFF"/>
              </a:solidFill>
              <a:prstDash val="solid"/>
              <a:round/>
            </a:ln>
          </p:spPr>
        </p:sp>
        <p:sp>
          <p:nvSpPr>
            <p:cNvPr name="TextBox 28" id="28"/>
            <p:cNvSpPr txBox="true"/>
            <p:nvPr/>
          </p:nvSpPr>
          <p:spPr>
            <a:xfrm>
              <a:off x="0" y="9525"/>
              <a:ext cx="1019660" cy="356276"/>
            </a:xfrm>
            <a:prstGeom prst="rect">
              <a:avLst/>
            </a:prstGeom>
          </p:spPr>
          <p:txBody>
            <a:bodyPr anchor="ctr" rtlCol="false" tIns="50800" lIns="50800" bIns="50800" rIns="50800"/>
            <a:lstStyle/>
            <a:p>
              <a:pPr algn="ctr">
                <a:lnSpc>
                  <a:spcPts val="2268"/>
                </a:lnSpc>
              </a:pPr>
            </a:p>
          </p:txBody>
        </p:sp>
      </p:grpSp>
      <p:sp>
        <p:nvSpPr>
          <p:cNvPr name="Freeform 29" id="29"/>
          <p:cNvSpPr/>
          <p:nvPr/>
        </p:nvSpPr>
        <p:spPr>
          <a:xfrm flipH="false" flipV="false" rot="0">
            <a:off x="4171064" y="3686239"/>
            <a:ext cx="1098383" cy="348736"/>
          </a:xfrm>
          <a:custGeom>
            <a:avLst/>
            <a:gdLst/>
            <a:ahLst/>
            <a:cxnLst/>
            <a:rect r="r" b="b" t="t" l="l"/>
            <a:pathLst>
              <a:path h="348736" w="1098383">
                <a:moveTo>
                  <a:pt x="0" y="0"/>
                </a:moveTo>
                <a:lnTo>
                  <a:pt x="1098382" y="0"/>
                </a:lnTo>
                <a:lnTo>
                  <a:pt x="1098382" y="348737"/>
                </a:lnTo>
                <a:lnTo>
                  <a:pt x="0" y="348737"/>
                </a:lnTo>
                <a:lnTo>
                  <a:pt x="0" y="0"/>
                </a:lnTo>
                <a:close/>
              </a:path>
            </a:pathLst>
          </a:custGeom>
          <a:blipFill>
            <a:blip r:embed="rId4"/>
            <a:stretch>
              <a:fillRect l="0" t="0" r="0" b="0"/>
            </a:stretch>
          </a:blipFill>
        </p:spPr>
      </p:sp>
      <p:sp>
        <p:nvSpPr>
          <p:cNvPr name="TextBox 30" id="30"/>
          <p:cNvSpPr txBox="true"/>
          <p:nvPr/>
        </p:nvSpPr>
        <p:spPr>
          <a:xfrm rot="0">
            <a:off x="4646724" y="794863"/>
            <a:ext cx="8994553" cy="1172211"/>
          </a:xfrm>
          <a:prstGeom prst="rect">
            <a:avLst/>
          </a:prstGeom>
        </p:spPr>
        <p:txBody>
          <a:bodyPr anchor="t" rtlCol="false" tIns="0" lIns="0" bIns="0" rIns="0">
            <a:spAutoFit/>
          </a:bodyPr>
          <a:lstStyle/>
          <a:p>
            <a:pPr algn="ctr">
              <a:lnSpc>
                <a:spcPts val="7120"/>
              </a:lnSpc>
            </a:pPr>
            <a:r>
              <a:rPr lang="en-US" b="true" sz="8000" spc="360">
                <a:solidFill>
                  <a:srgbClr val="FFFFFF"/>
                </a:solidFill>
                <a:latin typeface="Heading Now 31-38 Bold"/>
                <a:ea typeface="Heading Now 31-38 Bold"/>
                <a:cs typeface="Heading Now 31-38 Bold"/>
                <a:sym typeface="Heading Now 31-38 Bold"/>
              </a:rPr>
              <a:t>SCHEDULE MANAGEMENT PLAN</a:t>
            </a:r>
          </a:p>
        </p:txBody>
      </p:sp>
      <p:sp>
        <p:nvSpPr>
          <p:cNvPr name="TextBox 31" id="31"/>
          <p:cNvSpPr txBox="true"/>
          <p:nvPr/>
        </p:nvSpPr>
        <p:spPr>
          <a:xfrm rot="0">
            <a:off x="990462" y="4175999"/>
            <a:ext cx="2954229"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Penyelesaian analisis kebutuhan</a:t>
            </a:r>
          </a:p>
        </p:txBody>
      </p:sp>
      <p:sp>
        <p:nvSpPr>
          <p:cNvPr name="TextBox 32" id="32"/>
          <p:cNvSpPr txBox="true"/>
          <p:nvPr/>
        </p:nvSpPr>
        <p:spPr>
          <a:xfrm rot="0">
            <a:off x="5430973" y="4175999"/>
            <a:ext cx="2954229"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WBS dan Rencana Timeline Final</a:t>
            </a:r>
          </a:p>
        </p:txBody>
      </p:sp>
      <p:sp>
        <p:nvSpPr>
          <p:cNvPr name="TextBox 33" id="33"/>
          <p:cNvSpPr txBox="true"/>
          <p:nvPr/>
        </p:nvSpPr>
        <p:spPr>
          <a:xfrm rot="0">
            <a:off x="9733288" y="4395074"/>
            <a:ext cx="2954229"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Baseline Schedule</a:t>
            </a:r>
          </a:p>
        </p:txBody>
      </p:sp>
      <p:sp>
        <p:nvSpPr>
          <p:cNvPr name="TextBox 34" id="34"/>
          <p:cNvSpPr txBox="true"/>
          <p:nvPr/>
        </p:nvSpPr>
        <p:spPr>
          <a:xfrm rot="0">
            <a:off x="14033433" y="4175999"/>
            <a:ext cx="2954229"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Modul Akun Pelanggan Selesai</a:t>
            </a:r>
          </a:p>
        </p:txBody>
      </p:sp>
      <p:sp>
        <p:nvSpPr>
          <p:cNvPr name="TextBox 35" id="35"/>
          <p:cNvSpPr txBox="true"/>
          <p:nvPr/>
        </p:nvSpPr>
        <p:spPr>
          <a:xfrm rot="0">
            <a:off x="1028700" y="7052873"/>
            <a:ext cx="2954229"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Launching Resmi</a:t>
            </a:r>
          </a:p>
        </p:txBody>
      </p:sp>
      <p:sp>
        <p:nvSpPr>
          <p:cNvPr name="TextBox 36" id="36"/>
          <p:cNvSpPr txBox="true"/>
          <p:nvPr/>
        </p:nvSpPr>
        <p:spPr>
          <a:xfrm rot="0">
            <a:off x="4879611" y="6833798"/>
            <a:ext cx="3881020" cy="798830"/>
          </a:xfrm>
          <a:prstGeom prst="rect">
            <a:avLst/>
          </a:prstGeom>
        </p:spPr>
        <p:txBody>
          <a:bodyPr anchor="t" rtlCol="false" tIns="0" lIns="0" bIns="0" rIns="0">
            <a:spAutoFit/>
          </a:bodyPr>
          <a:lstStyle/>
          <a:p>
            <a:pPr algn="ctr">
              <a:lnSpc>
                <a:spcPts val="3220"/>
              </a:lnSpc>
              <a:spcBef>
                <a:spcPct val="0"/>
              </a:spcBef>
            </a:pPr>
            <a:r>
              <a:rPr lang="en-US" b="true" sz="2300">
                <a:solidFill>
                  <a:srgbClr val="FFFFFF"/>
                </a:solidFill>
                <a:latin typeface="Raleway Bold"/>
                <a:ea typeface="Raleway Bold"/>
                <a:cs typeface="Raleway Bold"/>
                <a:sym typeface="Raleway Bold"/>
              </a:rPr>
              <a:t>Uji Coba Pengiriman Sebenarnya &amp; Evaluasi</a:t>
            </a:r>
          </a:p>
        </p:txBody>
      </p:sp>
      <p:sp>
        <p:nvSpPr>
          <p:cNvPr name="TextBox 37" id="37"/>
          <p:cNvSpPr txBox="true"/>
          <p:nvPr/>
        </p:nvSpPr>
        <p:spPr>
          <a:xfrm rot="0">
            <a:off x="9379141" y="6833798"/>
            <a:ext cx="3496091"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Uji Simulasi Operasional &amp; Evaluasi</a:t>
            </a:r>
          </a:p>
        </p:txBody>
      </p:sp>
      <p:sp>
        <p:nvSpPr>
          <p:cNvPr name="TextBox 38" id="38"/>
          <p:cNvSpPr txBox="true"/>
          <p:nvPr/>
        </p:nvSpPr>
        <p:spPr>
          <a:xfrm rot="0">
            <a:off x="14033433" y="6833798"/>
            <a:ext cx="2954229"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Raleway Bold"/>
                <a:ea typeface="Raleway Bold"/>
                <a:cs typeface="Raleway Bold"/>
                <a:sym typeface="Raleway Bold"/>
              </a:rPr>
              <a:t>Modul Tracking Checkpoint</a:t>
            </a:r>
          </a:p>
        </p:txBody>
      </p:sp>
      <p:sp>
        <p:nvSpPr>
          <p:cNvPr name="Freeform 39" id="39"/>
          <p:cNvSpPr/>
          <p:nvPr/>
        </p:nvSpPr>
        <p:spPr>
          <a:xfrm flipH="false" flipV="false" rot="0">
            <a:off x="8490785" y="3686239"/>
            <a:ext cx="1098383" cy="348736"/>
          </a:xfrm>
          <a:custGeom>
            <a:avLst/>
            <a:gdLst/>
            <a:ahLst/>
            <a:cxnLst/>
            <a:rect r="r" b="b" t="t" l="l"/>
            <a:pathLst>
              <a:path h="348736" w="1098383">
                <a:moveTo>
                  <a:pt x="0" y="0"/>
                </a:moveTo>
                <a:lnTo>
                  <a:pt x="1098383" y="0"/>
                </a:lnTo>
                <a:lnTo>
                  <a:pt x="1098383" y="348737"/>
                </a:lnTo>
                <a:lnTo>
                  <a:pt x="0" y="348737"/>
                </a:lnTo>
                <a:lnTo>
                  <a:pt x="0" y="0"/>
                </a:lnTo>
                <a:close/>
              </a:path>
            </a:pathLst>
          </a:custGeom>
          <a:blipFill>
            <a:blip r:embed="rId4"/>
            <a:stretch>
              <a:fillRect l="0" t="0" r="0" b="0"/>
            </a:stretch>
          </a:blipFill>
        </p:spPr>
      </p:sp>
      <p:sp>
        <p:nvSpPr>
          <p:cNvPr name="Freeform 40" id="40"/>
          <p:cNvSpPr/>
          <p:nvPr/>
        </p:nvSpPr>
        <p:spPr>
          <a:xfrm flipH="false" flipV="false" rot="0">
            <a:off x="12810507" y="3686239"/>
            <a:ext cx="1098383" cy="348736"/>
          </a:xfrm>
          <a:custGeom>
            <a:avLst/>
            <a:gdLst/>
            <a:ahLst/>
            <a:cxnLst/>
            <a:rect r="r" b="b" t="t" l="l"/>
            <a:pathLst>
              <a:path h="348736" w="1098383">
                <a:moveTo>
                  <a:pt x="0" y="0"/>
                </a:moveTo>
                <a:lnTo>
                  <a:pt x="1098382" y="0"/>
                </a:lnTo>
                <a:lnTo>
                  <a:pt x="1098382" y="348737"/>
                </a:lnTo>
                <a:lnTo>
                  <a:pt x="0" y="348737"/>
                </a:lnTo>
                <a:lnTo>
                  <a:pt x="0" y="0"/>
                </a:lnTo>
                <a:close/>
              </a:path>
            </a:pathLst>
          </a:custGeom>
          <a:blipFill>
            <a:blip r:embed="rId4"/>
            <a:stretch>
              <a:fillRect l="0" t="0" r="0" b="0"/>
            </a:stretch>
          </a:blipFill>
        </p:spPr>
      </p:sp>
      <p:sp>
        <p:nvSpPr>
          <p:cNvPr name="Freeform 41" id="41"/>
          <p:cNvSpPr/>
          <p:nvPr/>
        </p:nvSpPr>
        <p:spPr>
          <a:xfrm flipH="false" flipV="false" rot="5400000">
            <a:off x="16523608" y="5577716"/>
            <a:ext cx="1865324" cy="592241"/>
          </a:xfrm>
          <a:custGeom>
            <a:avLst/>
            <a:gdLst/>
            <a:ahLst/>
            <a:cxnLst/>
            <a:rect r="r" b="b" t="t" l="l"/>
            <a:pathLst>
              <a:path h="592241" w="1865324">
                <a:moveTo>
                  <a:pt x="0" y="0"/>
                </a:moveTo>
                <a:lnTo>
                  <a:pt x="1865325" y="0"/>
                </a:lnTo>
                <a:lnTo>
                  <a:pt x="1865325" y="592241"/>
                </a:lnTo>
                <a:lnTo>
                  <a:pt x="0" y="592241"/>
                </a:lnTo>
                <a:lnTo>
                  <a:pt x="0" y="0"/>
                </a:lnTo>
                <a:close/>
              </a:path>
            </a:pathLst>
          </a:custGeom>
          <a:blipFill>
            <a:blip r:embed="rId4"/>
            <a:stretch>
              <a:fillRect l="0" t="0" r="0" b="0"/>
            </a:stretch>
          </a:blipFill>
        </p:spPr>
      </p:sp>
      <p:sp>
        <p:nvSpPr>
          <p:cNvPr name="Freeform 42" id="42"/>
          <p:cNvSpPr/>
          <p:nvPr/>
        </p:nvSpPr>
        <p:spPr>
          <a:xfrm flipH="false" flipV="false" rot="-10800000">
            <a:off x="12696207" y="7903156"/>
            <a:ext cx="1098383" cy="348736"/>
          </a:xfrm>
          <a:custGeom>
            <a:avLst/>
            <a:gdLst/>
            <a:ahLst/>
            <a:cxnLst/>
            <a:rect r="r" b="b" t="t" l="l"/>
            <a:pathLst>
              <a:path h="348736" w="1098383">
                <a:moveTo>
                  <a:pt x="0" y="0"/>
                </a:moveTo>
                <a:lnTo>
                  <a:pt x="1098382" y="0"/>
                </a:lnTo>
                <a:lnTo>
                  <a:pt x="1098382" y="348736"/>
                </a:lnTo>
                <a:lnTo>
                  <a:pt x="0" y="348736"/>
                </a:lnTo>
                <a:lnTo>
                  <a:pt x="0" y="0"/>
                </a:lnTo>
                <a:close/>
              </a:path>
            </a:pathLst>
          </a:custGeom>
          <a:blipFill>
            <a:blip r:embed="rId4"/>
            <a:stretch>
              <a:fillRect l="0" t="0" r="0" b="0"/>
            </a:stretch>
          </a:blipFill>
        </p:spPr>
      </p:sp>
      <p:sp>
        <p:nvSpPr>
          <p:cNvPr name="Freeform 43" id="43"/>
          <p:cNvSpPr/>
          <p:nvPr/>
        </p:nvSpPr>
        <p:spPr>
          <a:xfrm flipH="false" flipV="false" rot="-10800000">
            <a:off x="8426837" y="7903156"/>
            <a:ext cx="1098383" cy="348736"/>
          </a:xfrm>
          <a:custGeom>
            <a:avLst/>
            <a:gdLst/>
            <a:ahLst/>
            <a:cxnLst/>
            <a:rect r="r" b="b" t="t" l="l"/>
            <a:pathLst>
              <a:path h="348736" w="1098383">
                <a:moveTo>
                  <a:pt x="0" y="0"/>
                </a:moveTo>
                <a:lnTo>
                  <a:pt x="1098383" y="0"/>
                </a:lnTo>
                <a:lnTo>
                  <a:pt x="1098383" y="348736"/>
                </a:lnTo>
                <a:lnTo>
                  <a:pt x="0" y="348736"/>
                </a:lnTo>
                <a:lnTo>
                  <a:pt x="0" y="0"/>
                </a:lnTo>
                <a:close/>
              </a:path>
            </a:pathLst>
          </a:custGeom>
          <a:blipFill>
            <a:blip r:embed="rId4"/>
            <a:stretch>
              <a:fillRect l="0" t="0" r="0" b="0"/>
            </a:stretch>
          </a:blipFill>
        </p:spPr>
      </p:sp>
      <p:sp>
        <p:nvSpPr>
          <p:cNvPr name="Freeform 44" id="44"/>
          <p:cNvSpPr/>
          <p:nvPr/>
        </p:nvSpPr>
        <p:spPr>
          <a:xfrm flipH="false" flipV="false" rot="-10800000">
            <a:off x="4097532" y="7903773"/>
            <a:ext cx="1098383" cy="348736"/>
          </a:xfrm>
          <a:custGeom>
            <a:avLst/>
            <a:gdLst/>
            <a:ahLst/>
            <a:cxnLst/>
            <a:rect r="r" b="b" t="t" l="l"/>
            <a:pathLst>
              <a:path h="348736" w="1098383">
                <a:moveTo>
                  <a:pt x="0" y="0"/>
                </a:moveTo>
                <a:lnTo>
                  <a:pt x="1098383" y="0"/>
                </a:lnTo>
                <a:lnTo>
                  <a:pt x="1098383" y="348737"/>
                </a:lnTo>
                <a:lnTo>
                  <a:pt x="0" y="348737"/>
                </a:lnTo>
                <a:lnTo>
                  <a:pt x="0" y="0"/>
                </a:lnTo>
                <a:close/>
              </a:path>
            </a:pathLst>
          </a:custGeom>
          <a:blipFill>
            <a:blip r:embed="rId4"/>
            <a:stretch>
              <a:fillRect l="0" t="0" r="0" b="0"/>
            </a:stretch>
          </a:blipFill>
        </p:spPr>
      </p:sp>
      <p:sp>
        <p:nvSpPr>
          <p:cNvPr name="TextBox 45" id="45"/>
          <p:cNvSpPr txBox="true"/>
          <p:nvPr/>
        </p:nvSpPr>
        <p:spPr>
          <a:xfrm rot="0">
            <a:off x="1044451" y="5467350"/>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24 JANUARI 2026</a:t>
            </a:r>
          </a:p>
        </p:txBody>
      </p:sp>
      <p:sp>
        <p:nvSpPr>
          <p:cNvPr name="TextBox 46" id="46"/>
          <p:cNvSpPr txBox="true"/>
          <p:nvPr/>
        </p:nvSpPr>
        <p:spPr>
          <a:xfrm rot="0">
            <a:off x="5391507" y="5467350"/>
            <a:ext cx="3025092"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14 FEBRUARI 2026</a:t>
            </a:r>
          </a:p>
        </p:txBody>
      </p:sp>
      <p:sp>
        <p:nvSpPr>
          <p:cNvPr name="TextBox 47" id="47"/>
          <p:cNvSpPr txBox="true"/>
          <p:nvPr/>
        </p:nvSpPr>
        <p:spPr>
          <a:xfrm rot="0">
            <a:off x="9733288" y="5492061"/>
            <a:ext cx="3303906"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20 FEBRUARI 2026</a:t>
            </a:r>
          </a:p>
        </p:txBody>
      </p:sp>
      <p:sp>
        <p:nvSpPr>
          <p:cNvPr name="TextBox 48" id="48"/>
          <p:cNvSpPr txBox="true"/>
          <p:nvPr/>
        </p:nvSpPr>
        <p:spPr>
          <a:xfrm rot="0">
            <a:off x="14198364" y="5467350"/>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5 MARET 2026</a:t>
            </a:r>
          </a:p>
        </p:txBody>
      </p:sp>
      <p:sp>
        <p:nvSpPr>
          <p:cNvPr name="TextBox 49" id="49"/>
          <p:cNvSpPr txBox="true"/>
          <p:nvPr/>
        </p:nvSpPr>
        <p:spPr>
          <a:xfrm rot="0">
            <a:off x="14087422" y="8125149"/>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18 MARET 2026</a:t>
            </a:r>
          </a:p>
        </p:txBody>
      </p:sp>
      <p:sp>
        <p:nvSpPr>
          <p:cNvPr name="TextBox 50" id="50"/>
          <p:cNvSpPr txBox="true"/>
          <p:nvPr/>
        </p:nvSpPr>
        <p:spPr>
          <a:xfrm rot="0">
            <a:off x="9841266" y="8153724"/>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25 APRIL 2026</a:t>
            </a:r>
          </a:p>
        </p:txBody>
      </p:sp>
      <p:sp>
        <p:nvSpPr>
          <p:cNvPr name="TextBox 51" id="51"/>
          <p:cNvSpPr txBox="true"/>
          <p:nvPr/>
        </p:nvSpPr>
        <p:spPr>
          <a:xfrm rot="0">
            <a:off x="5914381" y="8125149"/>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15 MEI 2026</a:t>
            </a:r>
          </a:p>
        </p:txBody>
      </p:sp>
      <p:sp>
        <p:nvSpPr>
          <p:cNvPr name="TextBox 52" id="52"/>
          <p:cNvSpPr txBox="true"/>
          <p:nvPr/>
        </p:nvSpPr>
        <p:spPr>
          <a:xfrm rot="0">
            <a:off x="1614236" y="8125149"/>
            <a:ext cx="2846250" cy="482186"/>
          </a:xfrm>
          <a:prstGeom prst="rect">
            <a:avLst/>
          </a:prstGeom>
        </p:spPr>
        <p:txBody>
          <a:bodyPr anchor="t" rtlCol="false" tIns="0" lIns="0" bIns="0" rIns="0">
            <a:spAutoFit/>
          </a:bodyPr>
          <a:lstStyle/>
          <a:p>
            <a:pPr algn="l">
              <a:lnSpc>
                <a:spcPts val="3872"/>
              </a:lnSpc>
              <a:spcBef>
                <a:spcPct val="0"/>
              </a:spcBef>
            </a:pPr>
            <a:r>
              <a:rPr lang="en-US" sz="2766">
                <a:solidFill>
                  <a:srgbClr val="FFFFFF"/>
                </a:solidFill>
                <a:latin typeface="Raleway"/>
                <a:ea typeface="Raleway"/>
                <a:cs typeface="Raleway"/>
                <a:sym typeface="Raleway"/>
              </a:rPr>
              <a:t>6 JUNI 2026</a:t>
            </a:r>
          </a:p>
        </p:txBody>
      </p:sp>
      <p:sp>
        <p:nvSpPr>
          <p:cNvPr name="Freeform 53" id="53"/>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429806" y="546762"/>
            <a:ext cx="17428389" cy="9193475"/>
          </a:xfrm>
          <a:custGeom>
            <a:avLst/>
            <a:gdLst/>
            <a:ahLst/>
            <a:cxnLst/>
            <a:rect r="r" b="b" t="t" l="l"/>
            <a:pathLst>
              <a:path h="9193475" w="17428389">
                <a:moveTo>
                  <a:pt x="0" y="0"/>
                </a:moveTo>
                <a:lnTo>
                  <a:pt x="17428388" y="0"/>
                </a:lnTo>
                <a:lnTo>
                  <a:pt x="17428388" y="9193476"/>
                </a:lnTo>
                <a:lnTo>
                  <a:pt x="0" y="919347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2323362" y="722633"/>
            <a:ext cx="13641276" cy="1172211"/>
          </a:xfrm>
          <a:prstGeom prst="rect">
            <a:avLst/>
          </a:prstGeom>
        </p:spPr>
        <p:txBody>
          <a:bodyPr anchor="t" rtlCol="false" tIns="0" lIns="0" bIns="0" rIns="0">
            <a:spAutoFit/>
          </a:bodyPr>
          <a:lstStyle/>
          <a:p>
            <a:pPr algn="ctr">
              <a:lnSpc>
                <a:spcPts val="7120"/>
              </a:lnSpc>
            </a:pPr>
            <a:r>
              <a:rPr lang="en-US" b="true" sz="8000" spc="360">
                <a:solidFill>
                  <a:srgbClr val="FFFFFF"/>
                </a:solidFill>
                <a:latin typeface="Heading Now 31-38 Bold"/>
                <a:ea typeface="Heading Now 31-38 Bold"/>
                <a:cs typeface="Heading Now 31-38 Bold"/>
                <a:sym typeface="Heading Now 31-38 Bold"/>
              </a:rPr>
              <a:t>PENGENDALIAN &amp; PERUBAHAN JADWAL PROYEK</a:t>
            </a:r>
          </a:p>
        </p:txBody>
      </p:sp>
      <p:sp>
        <p:nvSpPr>
          <p:cNvPr name="Freeform 5" id="5"/>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
        <p:nvSpPr>
          <p:cNvPr name="TextBox 6" id="6"/>
          <p:cNvSpPr txBox="true"/>
          <p:nvPr/>
        </p:nvSpPr>
        <p:spPr>
          <a:xfrm rot="0">
            <a:off x="716626" y="2616609"/>
            <a:ext cx="16402091" cy="3029964"/>
          </a:xfrm>
          <a:prstGeom prst="rect">
            <a:avLst/>
          </a:prstGeom>
        </p:spPr>
        <p:txBody>
          <a:bodyPr anchor="t" rtlCol="false" tIns="0" lIns="0" bIns="0" rIns="0">
            <a:spAutoFit/>
          </a:bodyPr>
          <a:lstStyle/>
          <a:p>
            <a:pPr algn="just">
              <a:lnSpc>
                <a:spcPts val="3446"/>
              </a:lnSpc>
            </a:pP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Monitoring progres d</a:t>
            </a:r>
            <a:r>
              <a:rPr lang="en-US" sz="3191" spc="351">
                <a:solidFill>
                  <a:srgbClr val="FFFFFF"/>
                </a:solidFill>
                <a:latin typeface="Raleway"/>
                <a:ea typeface="Raleway"/>
                <a:cs typeface="Raleway"/>
                <a:sym typeface="Raleway"/>
              </a:rPr>
              <a:t>ilakukan setiap 2 minggu</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a:t>
            </a:r>
            <a:r>
              <a:rPr lang="en-US" sz="3191" spc="351">
                <a:solidFill>
                  <a:srgbClr val="FFFFFF"/>
                </a:solidFill>
                <a:latin typeface="Raleway"/>
                <a:ea typeface="Raleway"/>
                <a:cs typeface="Raleway"/>
                <a:sym typeface="Raleway"/>
              </a:rPr>
              <a:t>erbandingan jadwal rencana vs aktual</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D</a:t>
            </a:r>
            <a:r>
              <a:rPr lang="en-US" sz="3191" spc="351">
                <a:solidFill>
                  <a:srgbClr val="FFFFFF"/>
                </a:solidFill>
                <a:latin typeface="Raleway"/>
                <a:ea typeface="Raleway"/>
                <a:cs typeface="Raleway"/>
                <a:sym typeface="Raleway"/>
              </a:rPr>
              <a:t>eviasi dianalisis berdasarkan dampakny</a:t>
            </a:r>
            <a:r>
              <a:rPr lang="en-US" sz="3191" spc="351">
                <a:solidFill>
                  <a:srgbClr val="FFFFFF"/>
                </a:solidFill>
                <a:latin typeface="Raleway"/>
                <a:ea typeface="Raleway"/>
                <a:cs typeface="Raleway"/>
                <a:sym typeface="Raleway"/>
              </a:rPr>
              <a:t>a terhadap milestone &amp; jalur kritis</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Tindakan korektif dilakukan tanpa mengubah milestone utama bila memungkinkan</a:t>
            </a:r>
          </a:p>
        </p:txBody>
      </p:sp>
      <p:sp>
        <p:nvSpPr>
          <p:cNvPr name="TextBox 7" id="7"/>
          <p:cNvSpPr txBox="true"/>
          <p:nvPr/>
        </p:nvSpPr>
        <p:spPr>
          <a:xfrm rot="0">
            <a:off x="716626" y="6166409"/>
            <a:ext cx="16402091" cy="3029964"/>
          </a:xfrm>
          <a:prstGeom prst="rect">
            <a:avLst/>
          </a:prstGeom>
        </p:spPr>
        <p:txBody>
          <a:bodyPr anchor="t" rtlCol="false" tIns="0" lIns="0" bIns="0" rIns="0">
            <a:spAutoFit/>
          </a:bodyPr>
          <a:lstStyle/>
          <a:p>
            <a:pPr algn="just">
              <a:lnSpc>
                <a:spcPts val="3446"/>
              </a:lnSpc>
            </a:pP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Batas </a:t>
            </a:r>
            <a:r>
              <a:rPr lang="en-US" sz="3191" spc="351">
                <a:solidFill>
                  <a:srgbClr val="FFFFFF"/>
                </a:solidFill>
                <a:latin typeface="Raleway"/>
                <a:ea typeface="Raleway"/>
                <a:cs typeface="Raleway"/>
                <a:sym typeface="Raleway"/>
              </a:rPr>
              <a:t>toleransi per</a:t>
            </a:r>
            <a:r>
              <a:rPr lang="en-US" sz="3191" spc="351">
                <a:solidFill>
                  <a:srgbClr val="FFFFFF"/>
                </a:solidFill>
                <a:latin typeface="Raleway"/>
                <a:ea typeface="Raleway"/>
                <a:cs typeface="Raleway"/>
                <a:sym typeface="Raleway"/>
              </a:rPr>
              <a:t>ubahan: maksimal 10%</a:t>
            </a:r>
          </a:p>
          <a:p>
            <a:pPr algn="just" marL="1378108" indent="-459369" lvl="2">
              <a:lnSpc>
                <a:spcPts val="3446"/>
              </a:lnSpc>
              <a:buFont typeface="Arial"/>
              <a:buChar char="⚬"/>
            </a:pPr>
            <a:r>
              <a:rPr lang="en-US" sz="3191" spc="351">
                <a:solidFill>
                  <a:srgbClr val="FFFFFF"/>
                </a:solidFill>
                <a:latin typeface="Raleway"/>
                <a:ea typeface="Raleway"/>
                <a:cs typeface="Raleway"/>
                <a:sym typeface="Raleway"/>
              </a:rPr>
              <a:t>≥10% →</a:t>
            </a:r>
            <a:r>
              <a:rPr lang="en-US" sz="3191" spc="351">
                <a:solidFill>
                  <a:srgbClr val="FFFFFF"/>
                </a:solidFill>
                <a:latin typeface="Raleway"/>
                <a:ea typeface="Raleway"/>
                <a:cs typeface="Raleway"/>
                <a:sym typeface="Raleway"/>
              </a:rPr>
              <a:t> wajib persetujuan Sponsor</a:t>
            </a:r>
          </a:p>
          <a:p>
            <a:pPr algn="just" marL="1378108" indent="-459369" lvl="2">
              <a:lnSpc>
                <a:spcPts val="3446"/>
              </a:lnSpc>
              <a:buFont typeface="Arial"/>
              <a:buChar char="⚬"/>
            </a:pPr>
            <a:r>
              <a:rPr lang="en-US" sz="3191" spc="351">
                <a:solidFill>
                  <a:srgbClr val="FFFFFF"/>
                </a:solidFill>
                <a:latin typeface="Raleway"/>
                <a:ea typeface="Raleway"/>
                <a:cs typeface="Raleway"/>
                <a:sym typeface="Raleway"/>
              </a:rPr>
              <a:t>&lt;10% → dapat diputuskan Project Man</a:t>
            </a:r>
            <a:r>
              <a:rPr lang="en-US" sz="3191" spc="351">
                <a:solidFill>
                  <a:srgbClr val="FFFFFF"/>
                </a:solidFill>
                <a:latin typeface="Raleway"/>
                <a:ea typeface="Raleway"/>
                <a:cs typeface="Raleway"/>
                <a:sym typeface="Raleway"/>
              </a:rPr>
              <a:t>ager</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Perubahan scope dapat memicu penyesuaian jadwal atau re-baseline</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Semua perubahan dan hasil monitoring terdokumentasi resmi</a:t>
            </a:r>
          </a:p>
        </p:txBody>
      </p:sp>
      <p:sp>
        <p:nvSpPr>
          <p:cNvPr name="TextBox 8" id="8"/>
          <p:cNvSpPr txBox="true"/>
          <p:nvPr/>
        </p:nvSpPr>
        <p:spPr>
          <a:xfrm rot="0">
            <a:off x="7074326" y="5717964"/>
            <a:ext cx="4139348" cy="615950"/>
          </a:xfrm>
          <a:prstGeom prst="rect">
            <a:avLst/>
          </a:prstGeom>
        </p:spPr>
        <p:txBody>
          <a:bodyPr anchor="t" rtlCol="false" tIns="0" lIns="0" bIns="0" rIns="0">
            <a:spAutoFit/>
          </a:bodyPr>
          <a:lstStyle/>
          <a:p>
            <a:pPr algn="ctr">
              <a:lnSpc>
                <a:spcPts val="4900"/>
              </a:lnSpc>
              <a:spcBef>
                <a:spcPct val="0"/>
              </a:spcBef>
            </a:pPr>
            <a:r>
              <a:rPr lang="en-US" b="true" sz="3500" i="true">
                <a:solidFill>
                  <a:srgbClr val="FFCB57"/>
                </a:solidFill>
                <a:latin typeface="Raleway Bold Italics"/>
                <a:ea typeface="Raleway Bold Italics"/>
                <a:cs typeface="Raleway Bold Italics"/>
                <a:sym typeface="Raleway Bold Italics"/>
              </a:rPr>
              <a:t>Perubahan Jadwal</a:t>
            </a:r>
          </a:p>
        </p:txBody>
      </p:sp>
      <p:sp>
        <p:nvSpPr>
          <p:cNvPr name="TextBox 9" id="9"/>
          <p:cNvSpPr txBox="true"/>
          <p:nvPr/>
        </p:nvSpPr>
        <p:spPr>
          <a:xfrm rot="0">
            <a:off x="6607318" y="2228219"/>
            <a:ext cx="5073364" cy="652955"/>
          </a:xfrm>
          <a:prstGeom prst="rect">
            <a:avLst/>
          </a:prstGeom>
        </p:spPr>
        <p:txBody>
          <a:bodyPr anchor="t" rtlCol="false" tIns="0" lIns="0" bIns="0" rIns="0">
            <a:spAutoFit/>
          </a:bodyPr>
          <a:lstStyle/>
          <a:p>
            <a:pPr algn="ctr">
              <a:lnSpc>
                <a:spcPts val="5241"/>
              </a:lnSpc>
              <a:spcBef>
                <a:spcPct val="0"/>
              </a:spcBef>
            </a:pPr>
            <a:r>
              <a:rPr lang="en-US" b="true" sz="3744" i="true">
                <a:solidFill>
                  <a:srgbClr val="FFCB57"/>
                </a:solidFill>
                <a:latin typeface="Raleway Bold Italics"/>
                <a:ea typeface="Raleway Bold Italics"/>
                <a:cs typeface="Raleway Bold Italics"/>
                <a:sym typeface="Raleway Bold Italics"/>
              </a:rPr>
              <a:t>Pengendalian Jadwal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249260" y="413066"/>
            <a:ext cx="17789479" cy="9383950"/>
          </a:xfrm>
          <a:custGeom>
            <a:avLst/>
            <a:gdLst/>
            <a:ahLst/>
            <a:cxnLst/>
            <a:rect r="r" b="b" t="t" l="l"/>
            <a:pathLst>
              <a:path h="9383950" w="17789479">
                <a:moveTo>
                  <a:pt x="0" y="0"/>
                </a:moveTo>
                <a:lnTo>
                  <a:pt x="17789480" y="0"/>
                </a:lnTo>
                <a:lnTo>
                  <a:pt x="17789480" y="9383950"/>
                </a:lnTo>
                <a:lnTo>
                  <a:pt x="0" y="938395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20119" y="340398"/>
            <a:ext cx="9710433" cy="1416173"/>
          </a:xfrm>
          <a:prstGeom prst="rect">
            <a:avLst/>
          </a:prstGeom>
        </p:spPr>
        <p:txBody>
          <a:bodyPr anchor="t" rtlCol="false" tIns="0" lIns="0" bIns="0" rIns="0">
            <a:spAutoFit/>
          </a:bodyPr>
          <a:lstStyle/>
          <a:p>
            <a:pPr algn="ctr">
              <a:lnSpc>
                <a:spcPts val="8577"/>
              </a:lnSpc>
            </a:pPr>
            <a:r>
              <a:rPr lang="en-US" b="true" sz="9637" spc="1272">
                <a:solidFill>
                  <a:srgbClr val="FFFFFF"/>
                </a:solidFill>
                <a:latin typeface="Heading Now 31-38 Bold"/>
                <a:ea typeface="Heading Now 31-38 Bold"/>
                <a:cs typeface="Heading Now 31-38 Bold"/>
                <a:sym typeface="Heading Now 31-38 Bold"/>
              </a:rPr>
              <a:t>PROJECT SCOPE</a:t>
            </a:r>
          </a:p>
        </p:txBody>
      </p:sp>
      <p:sp>
        <p:nvSpPr>
          <p:cNvPr name="TextBox 4" id="4"/>
          <p:cNvSpPr txBox="true"/>
          <p:nvPr/>
        </p:nvSpPr>
        <p:spPr>
          <a:xfrm rot="0">
            <a:off x="1028700" y="2864917"/>
            <a:ext cx="7846635" cy="6458964"/>
          </a:xfrm>
          <a:prstGeom prst="rect">
            <a:avLst/>
          </a:prstGeom>
        </p:spPr>
        <p:txBody>
          <a:bodyPr anchor="t" rtlCol="false" tIns="0" lIns="0" bIns="0" rIns="0">
            <a:spAutoFit/>
          </a:bodyPr>
          <a:lstStyle/>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Pembuatan akun pelanggan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Formulir pengir</a:t>
            </a:r>
            <a:r>
              <a:rPr lang="en-US" sz="3191" spc="351">
                <a:solidFill>
                  <a:srgbClr val="FFFFFF"/>
                </a:solidFill>
                <a:latin typeface="Raleway"/>
                <a:ea typeface="Raleway"/>
                <a:cs typeface="Raleway"/>
                <a:sym typeface="Raleway"/>
              </a:rPr>
              <a:t>iman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Pembuatan resi dan kode unik</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Sistem pelacakan berbasis checkpoint (gudang → pelabuhan → kapal)</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Integrasi alur sistem dengan proses operasional gudang dan pelabuhan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Penyus</a:t>
            </a:r>
            <a:r>
              <a:rPr lang="en-US" sz="3191" spc="351">
                <a:solidFill>
                  <a:srgbClr val="FFFFFF"/>
                </a:solidFill>
                <a:latin typeface="Raleway"/>
                <a:ea typeface="Raleway"/>
                <a:cs typeface="Raleway"/>
                <a:sym typeface="Raleway"/>
              </a:rPr>
              <a:t>unan SOP operasional dan SOP sistem digital</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Uji coba operasional dan simulasi alur pengiriman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Dokumentasi teknis dan operasional</a:t>
            </a:r>
          </a:p>
        </p:txBody>
      </p:sp>
      <p:sp>
        <p:nvSpPr>
          <p:cNvPr name="AutoShape 5" id="5"/>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2492506" y="1659852"/>
            <a:ext cx="3489991" cy="969853"/>
          </a:xfrm>
          <a:prstGeom prst="rect">
            <a:avLst/>
          </a:prstGeom>
        </p:spPr>
        <p:txBody>
          <a:bodyPr anchor="t" rtlCol="false" tIns="0" lIns="0" bIns="0" rIns="0">
            <a:spAutoFit/>
          </a:bodyPr>
          <a:lstStyle/>
          <a:p>
            <a:pPr algn="ctr">
              <a:lnSpc>
                <a:spcPts val="7962"/>
              </a:lnSpc>
              <a:spcBef>
                <a:spcPct val="0"/>
              </a:spcBef>
            </a:pPr>
            <a:r>
              <a:rPr lang="en-US" b="true" sz="5687">
                <a:solidFill>
                  <a:srgbClr val="FFCB57"/>
                </a:solidFill>
                <a:latin typeface="Playfair Display Bold"/>
                <a:ea typeface="Playfair Display Bold"/>
                <a:cs typeface="Playfair Display Bold"/>
                <a:sym typeface="Playfair Display Bold"/>
              </a:rPr>
              <a:t>In Scope</a:t>
            </a:r>
          </a:p>
        </p:txBody>
      </p:sp>
      <p:sp>
        <p:nvSpPr>
          <p:cNvPr name="TextBox 7" id="7"/>
          <p:cNvSpPr txBox="true"/>
          <p:nvPr/>
        </p:nvSpPr>
        <p:spPr>
          <a:xfrm rot="0">
            <a:off x="10973149" y="1659852"/>
            <a:ext cx="4725667" cy="969853"/>
          </a:xfrm>
          <a:prstGeom prst="rect">
            <a:avLst/>
          </a:prstGeom>
        </p:spPr>
        <p:txBody>
          <a:bodyPr anchor="t" rtlCol="false" tIns="0" lIns="0" bIns="0" rIns="0">
            <a:spAutoFit/>
          </a:bodyPr>
          <a:lstStyle/>
          <a:p>
            <a:pPr algn="ctr">
              <a:lnSpc>
                <a:spcPts val="7962"/>
              </a:lnSpc>
              <a:spcBef>
                <a:spcPct val="0"/>
              </a:spcBef>
            </a:pPr>
            <a:r>
              <a:rPr lang="en-US" b="true" sz="5687">
                <a:solidFill>
                  <a:srgbClr val="FFCB57"/>
                </a:solidFill>
                <a:latin typeface="Playfair Display Bold"/>
                <a:ea typeface="Playfair Display Bold"/>
                <a:cs typeface="Playfair Display Bold"/>
                <a:sym typeface="Playfair Display Bold"/>
              </a:rPr>
              <a:t>Out of Scope</a:t>
            </a:r>
          </a:p>
        </p:txBody>
      </p:sp>
      <p:sp>
        <p:nvSpPr>
          <p:cNvPr name="Freeform 8" id="8"/>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
        <p:nvSpPr>
          <p:cNvPr name="TextBox 9" id="9"/>
          <p:cNvSpPr txBox="true"/>
          <p:nvPr/>
        </p:nvSpPr>
        <p:spPr>
          <a:xfrm rot="0">
            <a:off x="9412665" y="2864917"/>
            <a:ext cx="7846635" cy="6458964"/>
          </a:xfrm>
          <a:prstGeom prst="rect">
            <a:avLst/>
          </a:prstGeom>
        </p:spPr>
        <p:txBody>
          <a:bodyPr anchor="t" rtlCol="false" tIns="0" lIns="0" bIns="0" rIns="0">
            <a:spAutoFit/>
          </a:bodyPr>
          <a:lstStyle/>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Operasional layanan titip setelah sistem diluncurkan</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Layanan logistik berbas</a:t>
            </a:r>
            <a:r>
              <a:rPr lang="en-US" sz="3191" spc="351">
                <a:solidFill>
                  <a:srgbClr val="FFFFFF"/>
                </a:solidFill>
                <a:latin typeface="Raleway"/>
                <a:ea typeface="Raleway"/>
                <a:cs typeface="Raleway"/>
                <a:sym typeface="Raleway"/>
              </a:rPr>
              <a:t>is jalur non-laut</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Pengembangan armada kendaraan atau penyediaan perangkat keras khusus di luar kebutuhan minimal gudang</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Integrasi dengan mitra logistik yang belum termasuk dalam ruang lingkup awal</a:t>
            </a:r>
          </a:p>
          <a:p>
            <a:pPr algn="just" marL="689054" indent="-344527" lvl="1">
              <a:lnSpc>
                <a:spcPts val="3446"/>
              </a:lnSpc>
              <a:buFont typeface="Arial"/>
              <a:buChar char="•"/>
            </a:pPr>
            <a:r>
              <a:rPr lang="en-US" sz="3191" spc="351">
                <a:solidFill>
                  <a:srgbClr val="FFFFFF"/>
                </a:solidFill>
                <a:latin typeface="Raleway"/>
                <a:ea typeface="Raleway"/>
                <a:cs typeface="Raleway"/>
                <a:sym typeface="Raleway"/>
              </a:rPr>
              <a:t>Peng</a:t>
            </a:r>
            <a:r>
              <a:rPr lang="en-US" sz="3191" spc="351">
                <a:solidFill>
                  <a:srgbClr val="FFFFFF"/>
                </a:solidFill>
                <a:latin typeface="Raleway"/>
                <a:ea typeface="Raleway"/>
                <a:cs typeface="Raleway"/>
                <a:sym typeface="Raleway"/>
              </a:rPr>
              <a:t>embangan fitur komersial lanjutan yang bukan prioritas fase ini</a:t>
            </a:r>
          </a:p>
          <a:p>
            <a:pPr algn="l">
              <a:lnSpc>
                <a:spcPts val="344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062D9"/>
        </a:solidFill>
      </p:bgPr>
    </p:bg>
    <p:spTree>
      <p:nvGrpSpPr>
        <p:cNvPr id="1" name=""/>
        <p:cNvGrpSpPr/>
        <p:nvPr/>
      </p:nvGrpSpPr>
      <p:grpSpPr>
        <a:xfrm>
          <a:off x="0" y="0"/>
          <a:ext cx="0" cy="0"/>
          <a:chOff x="0" y="0"/>
          <a:chExt cx="0" cy="0"/>
        </a:xfrm>
      </p:grpSpPr>
      <p:sp>
        <p:nvSpPr>
          <p:cNvPr name="Freeform 2" id="2"/>
          <p:cNvSpPr/>
          <p:nvPr/>
        </p:nvSpPr>
        <p:spPr>
          <a:xfrm flipH="false" flipV="false" rot="0">
            <a:off x="249260" y="413066"/>
            <a:ext cx="17789479" cy="9383950"/>
          </a:xfrm>
          <a:custGeom>
            <a:avLst/>
            <a:gdLst/>
            <a:ahLst/>
            <a:cxnLst/>
            <a:rect r="r" b="b" t="t" l="l"/>
            <a:pathLst>
              <a:path h="9383950" w="17789479">
                <a:moveTo>
                  <a:pt x="0" y="0"/>
                </a:moveTo>
                <a:lnTo>
                  <a:pt x="17789480" y="0"/>
                </a:lnTo>
                <a:lnTo>
                  <a:pt x="17789480" y="9383950"/>
                </a:lnTo>
                <a:lnTo>
                  <a:pt x="0" y="938395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0185" y="451166"/>
            <a:ext cx="15287629" cy="1787805"/>
          </a:xfrm>
          <a:prstGeom prst="rect">
            <a:avLst/>
          </a:prstGeom>
        </p:spPr>
        <p:txBody>
          <a:bodyPr anchor="t" rtlCol="false" tIns="0" lIns="0" bIns="0" rIns="0">
            <a:spAutoFit/>
          </a:bodyPr>
          <a:lstStyle/>
          <a:p>
            <a:pPr algn="ctr">
              <a:lnSpc>
                <a:spcPts val="6169"/>
              </a:lnSpc>
            </a:pPr>
            <a:r>
              <a:rPr lang="en-US" b="true" sz="6932" spc="915">
                <a:solidFill>
                  <a:srgbClr val="FFFFFF"/>
                </a:solidFill>
                <a:latin typeface="Heading Now 31-38 Bold"/>
                <a:ea typeface="Heading Now 31-38 Bold"/>
                <a:cs typeface="Heading Now 31-38 Bold"/>
                <a:sym typeface="Heading Now 31-38 Bold"/>
              </a:rPr>
              <a:t>PENGENDALIAN, PERUBAHAN, &amp; TANGGUNG JAWAB SCOPE</a:t>
            </a:r>
          </a:p>
        </p:txBody>
      </p:sp>
      <p:sp>
        <p:nvSpPr>
          <p:cNvPr name="TextBox 4" id="4"/>
          <p:cNvSpPr txBox="true"/>
          <p:nvPr/>
        </p:nvSpPr>
        <p:spPr>
          <a:xfrm rot="0">
            <a:off x="1222927" y="2267546"/>
            <a:ext cx="15842147" cy="217835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Pengendalian Scope</a:t>
            </a:r>
          </a:p>
          <a:p>
            <a:pPr algn="l" marL="693820" indent="-346910" lvl="1">
              <a:lnSpc>
                <a:spcPts val="3470"/>
              </a:lnSpc>
              <a:buFont typeface="Arial"/>
              <a:buChar char="•"/>
            </a:pPr>
            <a:r>
              <a:rPr lang="en-US" sz="3213" spc="353">
                <a:solidFill>
                  <a:srgbClr val="FFFFFF"/>
                </a:solidFill>
                <a:latin typeface="Raleway"/>
                <a:ea typeface="Raleway"/>
                <a:cs typeface="Raleway"/>
                <a:sym typeface="Raleway"/>
              </a:rPr>
              <a:t>Pelaksanaan pekerjaan mengacu pada Scope Statement &amp; WBS</a:t>
            </a:r>
          </a:p>
          <a:p>
            <a:pPr algn="l" marL="693820" indent="-346910" lvl="1">
              <a:lnSpc>
                <a:spcPts val="3470"/>
              </a:lnSpc>
              <a:buFont typeface="Arial"/>
              <a:buChar char="•"/>
            </a:pPr>
            <a:r>
              <a:rPr lang="en-US" sz="3213" spc="353">
                <a:solidFill>
                  <a:srgbClr val="FFFFFF"/>
                </a:solidFill>
                <a:latin typeface="Raleway"/>
                <a:ea typeface="Raleway"/>
                <a:cs typeface="Raleway"/>
                <a:sym typeface="Raleway"/>
              </a:rPr>
              <a:t>Setiap deliverable</a:t>
            </a:r>
            <a:r>
              <a:rPr lang="en-US" sz="3213" spc="353">
                <a:solidFill>
                  <a:srgbClr val="FFFFFF"/>
                </a:solidFill>
                <a:latin typeface="Raleway"/>
                <a:ea typeface="Raleway"/>
                <a:cs typeface="Raleway"/>
                <a:sym typeface="Raleway"/>
              </a:rPr>
              <a:t> diverifikasi pada milestone proyek</a:t>
            </a:r>
          </a:p>
          <a:p>
            <a:pPr algn="l" marL="693820" indent="-346910" lvl="1">
              <a:lnSpc>
                <a:spcPts val="3470"/>
              </a:lnSpc>
              <a:buFont typeface="Arial"/>
              <a:buChar char="•"/>
            </a:pPr>
            <a:r>
              <a:rPr lang="en-US" sz="3213" spc="353">
                <a:solidFill>
                  <a:srgbClr val="FFFFFF"/>
                </a:solidFill>
                <a:latin typeface="Raleway"/>
                <a:ea typeface="Raleway"/>
                <a:cs typeface="Raleway"/>
                <a:sym typeface="Raleway"/>
              </a:rPr>
              <a:t>Aktivitas di luar scope tidak dapat dijalankan tanpa persetujuan resmi</a:t>
            </a:r>
          </a:p>
        </p:txBody>
      </p:sp>
      <p:sp>
        <p:nvSpPr>
          <p:cNvPr name="AutoShape 5" id="5"/>
          <p:cNvSpPr/>
          <p:nvPr/>
        </p:nvSpPr>
        <p:spPr>
          <a:xfrm>
            <a:off x="545134" y="9549568"/>
            <a:ext cx="17197731"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297264" y="292773"/>
            <a:ext cx="1119890" cy="1471855"/>
          </a:xfrm>
          <a:custGeom>
            <a:avLst/>
            <a:gdLst/>
            <a:ahLst/>
            <a:cxnLst/>
            <a:rect r="r" b="b" t="t" l="l"/>
            <a:pathLst>
              <a:path h="1471855" w="1119890">
                <a:moveTo>
                  <a:pt x="0" y="0"/>
                </a:moveTo>
                <a:lnTo>
                  <a:pt x="1119889" y="0"/>
                </a:lnTo>
                <a:lnTo>
                  <a:pt x="1119889" y="1471854"/>
                </a:lnTo>
                <a:lnTo>
                  <a:pt x="0" y="1471854"/>
                </a:lnTo>
                <a:lnTo>
                  <a:pt x="0" y="0"/>
                </a:lnTo>
                <a:close/>
              </a:path>
            </a:pathLst>
          </a:custGeom>
          <a:blipFill>
            <a:blip r:embed="rId4"/>
            <a:stretch>
              <a:fillRect l="0" t="0" r="0" b="0"/>
            </a:stretch>
          </a:blipFill>
        </p:spPr>
      </p:sp>
      <p:sp>
        <p:nvSpPr>
          <p:cNvPr name="TextBox 7" id="7"/>
          <p:cNvSpPr txBox="true"/>
          <p:nvPr/>
        </p:nvSpPr>
        <p:spPr>
          <a:xfrm rot="0">
            <a:off x="1163328" y="4655266"/>
            <a:ext cx="15901746" cy="221115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Perubahan Scope</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Perubahan diajukan melalui Change Request</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D</a:t>
            </a:r>
            <a:r>
              <a:rPr lang="en-US" sz="3213" spc="353">
                <a:solidFill>
                  <a:srgbClr val="FFFFFF"/>
                </a:solidFill>
                <a:latin typeface="Raleway"/>
                <a:ea typeface="Raleway"/>
                <a:cs typeface="Raleway"/>
                <a:sym typeface="Raleway"/>
              </a:rPr>
              <a:t>ampak dianalisis terhadap jadwal,</a:t>
            </a:r>
            <a:r>
              <a:rPr lang="en-US" sz="3213" spc="353">
                <a:solidFill>
                  <a:srgbClr val="FFFFFF"/>
                </a:solidFill>
                <a:latin typeface="Raleway"/>
                <a:ea typeface="Raleway"/>
                <a:cs typeface="Raleway"/>
                <a:sym typeface="Raleway"/>
              </a:rPr>
              <a:t> biaya, dan sumber daya</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Persetujuan akhir berada pada Project Sponsor</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Scope baseline diperbarui jika perubahan disetujui</a:t>
            </a:r>
          </a:p>
        </p:txBody>
      </p:sp>
      <p:sp>
        <p:nvSpPr>
          <p:cNvPr name="TextBox 8" id="8"/>
          <p:cNvSpPr txBox="true"/>
          <p:nvPr/>
        </p:nvSpPr>
        <p:spPr>
          <a:xfrm rot="0">
            <a:off x="1163328" y="7218842"/>
            <a:ext cx="15901746" cy="1773000"/>
          </a:xfrm>
          <a:prstGeom prst="rect">
            <a:avLst/>
          </a:prstGeom>
        </p:spPr>
        <p:txBody>
          <a:bodyPr anchor="t" rtlCol="false" tIns="0" lIns="0" bIns="0" rIns="0">
            <a:spAutoFit/>
          </a:bodyPr>
          <a:lstStyle/>
          <a:p>
            <a:pPr algn="l">
              <a:lnSpc>
                <a:spcPts val="3470"/>
              </a:lnSpc>
            </a:pPr>
            <a:r>
              <a:rPr lang="en-US" sz="3213" spc="353" b="true">
                <a:solidFill>
                  <a:srgbClr val="FFFFFF"/>
                </a:solidFill>
                <a:latin typeface="Raleway Bold"/>
                <a:ea typeface="Raleway Bold"/>
                <a:cs typeface="Raleway Bold"/>
                <a:sym typeface="Raleway Bold"/>
              </a:rPr>
              <a:t>Fokus Utama</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M</a:t>
            </a:r>
            <a:r>
              <a:rPr lang="en-US" sz="3213" spc="353">
                <a:solidFill>
                  <a:srgbClr val="FFFFFF"/>
                </a:solidFill>
                <a:latin typeface="Raleway"/>
                <a:ea typeface="Raleway"/>
                <a:cs typeface="Raleway"/>
                <a:sym typeface="Raleway"/>
              </a:rPr>
              <a:t>enjaga proyek tetap sesua</a:t>
            </a:r>
            <a:r>
              <a:rPr lang="en-US" sz="3213" spc="353">
                <a:solidFill>
                  <a:srgbClr val="FFFFFF"/>
                </a:solidFill>
                <a:latin typeface="Raleway"/>
                <a:ea typeface="Raleway"/>
                <a:cs typeface="Raleway"/>
                <a:sym typeface="Raleway"/>
              </a:rPr>
              <a:t>i tujuan</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Mencegah scope creep</a:t>
            </a:r>
          </a:p>
          <a:p>
            <a:pPr algn="l" marL="693819" indent="-346910" lvl="1">
              <a:lnSpc>
                <a:spcPts val="3470"/>
              </a:lnSpc>
              <a:buFont typeface="Arial"/>
              <a:buChar char="•"/>
            </a:pPr>
            <a:r>
              <a:rPr lang="en-US" sz="3213" spc="353">
                <a:solidFill>
                  <a:srgbClr val="FFFFFF"/>
                </a:solidFill>
                <a:latin typeface="Raleway"/>
                <a:ea typeface="Raleway"/>
                <a:cs typeface="Raleway"/>
                <a:sym typeface="Raleway"/>
              </a:rPr>
              <a:t>M</a:t>
            </a:r>
            <a:r>
              <a:rPr lang="en-US" sz="3213" spc="353">
                <a:solidFill>
                  <a:srgbClr val="FFFFFF"/>
                </a:solidFill>
                <a:latin typeface="Raleway"/>
                <a:ea typeface="Raleway"/>
                <a:cs typeface="Raleway"/>
                <a:sym typeface="Raleway"/>
              </a:rPr>
              <a:t>enjamin seluruh deliverable sesuai kebutuhan awal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DAG8bC3qQFw</dc:identifier>
  <dcterms:modified xsi:type="dcterms:W3CDTF">2011-08-01T06:04:30Z</dcterms:modified>
  <cp:revision>1</cp:revision>
  <dc:title>Blue 3D Modern Excellent Service in Expedition &amp; Logistics Presentation</dc:title>
</cp:coreProperties>
</file>